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4"/>
  </p:notesMasterIdLst>
  <p:handoutMasterIdLst>
    <p:handoutMasterId r:id="rId25"/>
  </p:handoutMasterIdLst>
  <p:sldIdLst>
    <p:sldId id="290" r:id="rId2"/>
    <p:sldId id="291" r:id="rId3"/>
    <p:sldId id="325" r:id="rId4"/>
    <p:sldId id="300" r:id="rId5"/>
    <p:sldId id="293" r:id="rId6"/>
    <p:sldId id="326" r:id="rId7"/>
    <p:sldId id="327" r:id="rId8"/>
    <p:sldId id="328" r:id="rId9"/>
    <p:sldId id="297" r:id="rId10"/>
    <p:sldId id="314" r:id="rId11"/>
    <p:sldId id="329" r:id="rId12"/>
    <p:sldId id="317" r:id="rId13"/>
    <p:sldId id="323" r:id="rId14"/>
    <p:sldId id="282" r:id="rId15"/>
    <p:sldId id="310" r:id="rId16"/>
    <p:sldId id="283" r:id="rId17"/>
    <p:sldId id="284" r:id="rId18"/>
    <p:sldId id="324" r:id="rId19"/>
    <p:sldId id="286" r:id="rId20"/>
    <p:sldId id="287" r:id="rId21"/>
    <p:sldId id="288" r:id="rId22"/>
    <p:sldId id="289" r:id="rId23"/>
  </p:sldIdLst>
  <p:sldSz cx="9144000" cy="6858000" type="screen4x3"/>
  <p:notesSz cx="7099300" cy="93853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9EDF4"/>
    <a:srgbClr val="0000FF"/>
    <a:srgbClr val="6699FF"/>
    <a:srgbClr val="33CC33"/>
    <a:srgbClr val="D0D8E8"/>
    <a:srgbClr val="008000"/>
    <a:srgbClr val="8EB4E3"/>
    <a:srgbClr val="77777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4875" autoAdjust="0"/>
    <p:restoredTop sz="97661" autoAdjust="0"/>
  </p:normalViewPr>
  <p:slideViewPr>
    <p:cSldViewPr>
      <p:cViewPr>
        <p:scale>
          <a:sx n="107" d="100"/>
          <a:sy n="107" d="100"/>
        </p:scale>
        <p:origin x="-336" y="774"/>
      </p:cViewPr>
      <p:guideLst>
        <p:guide orient="horz" pos="2160"/>
        <p:guide pos="2880"/>
      </p:guideLst>
    </p:cSldViewPr>
  </p:slideViewPr>
  <p:notesTextViewPr>
    <p:cViewPr>
      <p:scale>
        <a:sx n="150" d="100"/>
        <a:sy n="150" d="100"/>
      </p:scale>
      <p:origin x="0" y="0"/>
    </p:cViewPr>
  </p:notesTextViewPr>
  <p:sorterViewPr>
    <p:cViewPr>
      <p:scale>
        <a:sx n="66" d="100"/>
        <a:sy n="66" d="100"/>
      </p:scale>
      <p:origin x="0" y="0"/>
    </p:cViewPr>
  </p:sorterViewPr>
  <p:notesViewPr>
    <p:cSldViewPr>
      <p:cViewPr>
        <p:scale>
          <a:sx n="100" d="100"/>
          <a:sy n="100" d="100"/>
        </p:scale>
        <p:origin x="-780" y="642"/>
      </p:cViewPr>
      <p:guideLst>
        <p:guide orient="horz" pos="2956"/>
        <p:guide pos="22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07D2CB-6D95-4A34-9CCC-086E9C92120E}" type="doc">
      <dgm:prSet loTypeId="urn:microsoft.com/office/officeart/2005/8/layout/matrix1" loCatId="matrix" qsTypeId="urn:microsoft.com/office/officeart/2005/8/quickstyle/3d1" qsCatId="3D" csTypeId="urn:microsoft.com/office/officeart/2005/8/colors/colorful2" csCatId="colorful" phldr="1"/>
      <dgm:spPr/>
      <dgm:t>
        <a:bodyPr/>
        <a:lstStyle/>
        <a:p>
          <a:endParaRPr lang="en-US"/>
        </a:p>
      </dgm:t>
    </dgm:pt>
    <dgm:pt modelId="{A3C1FB24-CAE1-4751-B734-86742F8ACC0C}">
      <dgm:prSet phldrT="[Text]"/>
      <dgm:spPr/>
      <dgm:t>
        <a:bodyPr/>
        <a:lstStyle/>
        <a:p>
          <a:r>
            <a:rPr lang="en-US" dirty="0" smtClean="0"/>
            <a:t>Company Name</a:t>
          </a:r>
          <a:endParaRPr lang="en-US" dirty="0"/>
        </a:p>
      </dgm:t>
    </dgm:pt>
    <dgm:pt modelId="{098C99C7-62CC-4606-AFAB-E78057B403BA}" type="parTrans" cxnId="{4FE239E3-0A6B-45D1-A4E7-B94C7B61CF88}">
      <dgm:prSet/>
      <dgm:spPr/>
      <dgm:t>
        <a:bodyPr/>
        <a:lstStyle/>
        <a:p>
          <a:endParaRPr lang="en-US"/>
        </a:p>
      </dgm:t>
    </dgm:pt>
    <dgm:pt modelId="{C59FE78D-8346-4BAC-B8C7-9A39D17475A0}" type="sibTrans" cxnId="{4FE239E3-0A6B-45D1-A4E7-B94C7B61CF88}">
      <dgm:prSet/>
      <dgm:spPr/>
      <dgm:t>
        <a:bodyPr/>
        <a:lstStyle/>
        <a:p>
          <a:endParaRPr lang="en-US"/>
        </a:p>
      </dgm:t>
    </dgm:pt>
    <dgm:pt modelId="{823DD96E-8780-412F-BDEB-E3FCB5728E2B}">
      <dgm:prSet phldrT="[Text]"/>
      <dgm:spPr/>
      <dgm:t>
        <a:bodyPr/>
        <a:lstStyle/>
        <a:p>
          <a:r>
            <a:rPr lang="en-US" dirty="0" smtClean="0"/>
            <a:t>Product or Service Description</a:t>
          </a:r>
          <a:endParaRPr lang="en-US" dirty="0"/>
        </a:p>
      </dgm:t>
    </dgm:pt>
    <dgm:pt modelId="{72A14D03-1ED3-4450-9138-98AECFA81FD5}" type="parTrans" cxnId="{9EAC7F7B-7ECF-4E2B-AB0C-6E7B698108B9}">
      <dgm:prSet/>
      <dgm:spPr/>
      <dgm:t>
        <a:bodyPr/>
        <a:lstStyle/>
        <a:p>
          <a:endParaRPr lang="en-US"/>
        </a:p>
      </dgm:t>
    </dgm:pt>
    <dgm:pt modelId="{151DEAB4-DF21-4C5F-9FBB-3C9C58D11FCF}" type="sibTrans" cxnId="{9EAC7F7B-7ECF-4E2B-AB0C-6E7B698108B9}">
      <dgm:prSet/>
      <dgm:spPr/>
      <dgm:t>
        <a:bodyPr/>
        <a:lstStyle/>
        <a:p>
          <a:endParaRPr lang="en-US"/>
        </a:p>
      </dgm:t>
    </dgm:pt>
    <dgm:pt modelId="{B71FFF55-5908-4B97-8757-FFAEF5200AEF}">
      <dgm:prSet phldrT="[Text]"/>
      <dgm:spPr/>
      <dgm:t>
        <a:bodyPr/>
        <a:lstStyle/>
        <a:p>
          <a:r>
            <a:rPr lang="en-US" dirty="0" smtClean="0"/>
            <a:t>Target Customer</a:t>
          </a:r>
          <a:endParaRPr lang="en-US" dirty="0"/>
        </a:p>
      </dgm:t>
    </dgm:pt>
    <dgm:pt modelId="{3CAA4ECD-177A-4778-9850-DE3FA6DE2A58}" type="parTrans" cxnId="{7AC1D010-18F4-453E-AEF4-ADFF7E44D5A8}">
      <dgm:prSet/>
      <dgm:spPr/>
      <dgm:t>
        <a:bodyPr/>
        <a:lstStyle/>
        <a:p>
          <a:endParaRPr lang="en-US"/>
        </a:p>
      </dgm:t>
    </dgm:pt>
    <dgm:pt modelId="{C5E6275A-D08C-4C71-8A70-E2E9EACECBAF}" type="sibTrans" cxnId="{7AC1D010-18F4-453E-AEF4-ADFF7E44D5A8}">
      <dgm:prSet/>
      <dgm:spPr/>
      <dgm:t>
        <a:bodyPr/>
        <a:lstStyle/>
        <a:p>
          <a:endParaRPr lang="en-US"/>
        </a:p>
      </dgm:t>
    </dgm:pt>
    <dgm:pt modelId="{64F07EF1-69C6-4165-829A-B100F4AD0184}">
      <dgm:prSet phldrT="[Text]"/>
      <dgm:spPr/>
      <dgm:t>
        <a:bodyPr/>
        <a:lstStyle/>
        <a:p>
          <a:r>
            <a:rPr lang="en-US" dirty="0" smtClean="0"/>
            <a:t>Promotional Plan	</a:t>
          </a:r>
          <a:endParaRPr lang="en-US" dirty="0"/>
        </a:p>
      </dgm:t>
    </dgm:pt>
    <dgm:pt modelId="{1FC77228-506E-45BC-9085-C11CAEF6AF0C}" type="parTrans" cxnId="{15D30DC7-E43A-4BDA-9B3A-142341095280}">
      <dgm:prSet/>
      <dgm:spPr/>
      <dgm:t>
        <a:bodyPr/>
        <a:lstStyle/>
        <a:p>
          <a:endParaRPr lang="en-US"/>
        </a:p>
      </dgm:t>
    </dgm:pt>
    <dgm:pt modelId="{D1798ED3-8B4C-483A-A458-1AB2B7351DD2}" type="sibTrans" cxnId="{15D30DC7-E43A-4BDA-9B3A-142341095280}">
      <dgm:prSet/>
      <dgm:spPr/>
      <dgm:t>
        <a:bodyPr/>
        <a:lstStyle/>
        <a:p>
          <a:endParaRPr lang="en-US"/>
        </a:p>
      </dgm:t>
    </dgm:pt>
    <dgm:pt modelId="{0657D155-9937-4AE3-A078-69C8C729BC78}">
      <dgm:prSet phldrT="[Text]"/>
      <dgm:spPr/>
      <dgm:t>
        <a:bodyPr/>
        <a:lstStyle/>
        <a:p>
          <a:r>
            <a:rPr lang="en-US" dirty="0" smtClean="0"/>
            <a:t>Selling Price or Net Profit Margin</a:t>
          </a:r>
          <a:endParaRPr lang="en-US" dirty="0"/>
        </a:p>
      </dgm:t>
    </dgm:pt>
    <dgm:pt modelId="{A41D8280-8DF7-4A0C-B37E-1DDCA440C99A}" type="parTrans" cxnId="{3654538A-FC29-4A42-944B-69BB2326BFDF}">
      <dgm:prSet/>
      <dgm:spPr/>
      <dgm:t>
        <a:bodyPr/>
        <a:lstStyle/>
        <a:p>
          <a:endParaRPr lang="en-US"/>
        </a:p>
      </dgm:t>
    </dgm:pt>
    <dgm:pt modelId="{DE781C1E-BDE6-4502-ABFA-0D8758BDA54E}" type="sibTrans" cxnId="{3654538A-FC29-4A42-944B-69BB2326BFDF}">
      <dgm:prSet/>
      <dgm:spPr/>
      <dgm:t>
        <a:bodyPr/>
        <a:lstStyle/>
        <a:p>
          <a:endParaRPr lang="en-US"/>
        </a:p>
      </dgm:t>
    </dgm:pt>
    <dgm:pt modelId="{AF0A38A4-1A48-4717-98D9-D2B23E255F28}" type="pres">
      <dgm:prSet presAssocID="{9007D2CB-6D95-4A34-9CCC-086E9C92120E}" presName="diagram" presStyleCnt="0">
        <dgm:presLayoutVars>
          <dgm:chMax val="1"/>
          <dgm:dir/>
          <dgm:animLvl val="ctr"/>
          <dgm:resizeHandles val="exact"/>
        </dgm:presLayoutVars>
      </dgm:prSet>
      <dgm:spPr/>
      <dgm:t>
        <a:bodyPr/>
        <a:lstStyle/>
        <a:p>
          <a:endParaRPr lang="en-US"/>
        </a:p>
      </dgm:t>
    </dgm:pt>
    <dgm:pt modelId="{32099309-BF8F-43BC-A862-0ADFC5C1DFDA}" type="pres">
      <dgm:prSet presAssocID="{9007D2CB-6D95-4A34-9CCC-086E9C92120E}" presName="matrix" presStyleCnt="0"/>
      <dgm:spPr/>
    </dgm:pt>
    <dgm:pt modelId="{9857A118-8FA2-470A-A610-CD8EE39A7A94}" type="pres">
      <dgm:prSet presAssocID="{9007D2CB-6D95-4A34-9CCC-086E9C92120E}" presName="tile1" presStyleLbl="node1" presStyleIdx="0" presStyleCnt="4"/>
      <dgm:spPr/>
      <dgm:t>
        <a:bodyPr/>
        <a:lstStyle/>
        <a:p>
          <a:endParaRPr lang="en-US"/>
        </a:p>
      </dgm:t>
    </dgm:pt>
    <dgm:pt modelId="{3510C0F6-41A6-4DB0-91A3-E41B40B2E2C5}" type="pres">
      <dgm:prSet presAssocID="{9007D2CB-6D95-4A34-9CCC-086E9C92120E}" presName="tile1text" presStyleLbl="node1" presStyleIdx="0" presStyleCnt="4">
        <dgm:presLayoutVars>
          <dgm:chMax val="0"/>
          <dgm:chPref val="0"/>
          <dgm:bulletEnabled val="1"/>
        </dgm:presLayoutVars>
      </dgm:prSet>
      <dgm:spPr/>
      <dgm:t>
        <a:bodyPr/>
        <a:lstStyle/>
        <a:p>
          <a:endParaRPr lang="en-US"/>
        </a:p>
      </dgm:t>
    </dgm:pt>
    <dgm:pt modelId="{804FCD82-0EF5-477B-8668-CDF28A00BD14}" type="pres">
      <dgm:prSet presAssocID="{9007D2CB-6D95-4A34-9CCC-086E9C92120E}" presName="tile2" presStyleLbl="node1" presStyleIdx="1" presStyleCnt="4"/>
      <dgm:spPr/>
      <dgm:t>
        <a:bodyPr/>
        <a:lstStyle/>
        <a:p>
          <a:endParaRPr lang="en-US"/>
        </a:p>
      </dgm:t>
    </dgm:pt>
    <dgm:pt modelId="{EC82329A-BAAF-4DB3-B46E-677BEC3AC6BF}" type="pres">
      <dgm:prSet presAssocID="{9007D2CB-6D95-4A34-9CCC-086E9C92120E}" presName="tile2text" presStyleLbl="node1" presStyleIdx="1" presStyleCnt="4">
        <dgm:presLayoutVars>
          <dgm:chMax val="0"/>
          <dgm:chPref val="0"/>
          <dgm:bulletEnabled val="1"/>
        </dgm:presLayoutVars>
      </dgm:prSet>
      <dgm:spPr/>
      <dgm:t>
        <a:bodyPr/>
        <a:lstStyle/>
        <a:p>
          <a:endParaRPr lang="en-US"/>
        </a:p>
      </dgm:t>
    </dgm:pt>
    <dgm:pt modelId="{19E7083D-3EB8-486F-A8BE-B0A882B5EC41}" type="pres">
      <dgm:prSet presAssocID="{9007D2CB-6D95-4A34-9CCC-086E9C92120E}" presName="tile3" presStyleLbl="node1" presStyleIdx="2" presStyleCnt="4"/>
      <dgm:spPr/>
      <dgm:t>
        <a:bodyPr/>
        <a:lstStyle/>
        <a:p>
          <a:endParaRPr lang="en-US"/>
        </a:p>
      </dgm:t>
    </dgm:pt>
    <dgm:pt modelId="{B19F3897-CFDE-418D-BCF8-1B3F7000C4BD}" type="pres">
      <dgm:prSet presAssocID="{9007D2CB-6D95-4A34-9CCC-086E9C92120E}" presName="tile3text" presStyleLbl="node1" presStyleIdx="2" presStyleCnt="4">
        <dgm:presLayoutVars>
          <dgm:chMax val="0"/>
          <dgm:chPref val="0"/>
          <dgm:bulletEnabled val="1"/>
        </dgm:presLayoutVars>
      </dgm:prSet>
      <dgm:spPr/>
      <dgm:t>
        <a:bodyPr/>
        <a:lstStyle/>
        <a:p>
          <a:endParaRPr lang="en-US"/>
        </a:p>
      </dgm:t>
    </dgm:pt>
    <dgm:pt modelId="{10D89102-C317-4FF7-A692-7DE6BC690925}" type="pres">
      <dgm:prSet presAssocID="{9007D2CB-6D95-4A34-9CCC-086E9C92120E}" presName="tile4" presStyleLbl="node1" presStyleIdx="3" presStyleCnt="4"/>
      <dgm:spPr/>
      <dgm:t>
        <a:bodyPr/>
        <a:lstStyle/>
        <a:p>
          <a:endParaRPr lang="en-US"/>
        </a:p>
      </dgm:t>
    </dgm:pt>
    <dgm:pt modelId="{19EC2236-F839-4995-BA5D-DD8208394F82}" type="pres">
      <dgm:prSet presAssocID="{9007D2CB-6D95-4A34-9CCC-086E9C92120E}" presName="tile4text" presStyleLbl="node1" presStyleIdx="3" presStyleCnt="4">
        <dgm:presLayoutVars>
          <dgm:chMax val="0"/>
          <dgm:chPref val="0"/>
          <dgm:bulletEnabled val="1"/>
        </dgm:presLayoutVars>
      </dgm:prSet>
      <dgm:spPr/>
      <dgm:t>
        <a:bodyPr/>
        <a:lstStyle/>
        <a:p>
          <a:endParaRPr lang="en-US"/>
        </a:p>
      </dgm:t>
    </dgm:pt>
    <dgm:pt modelId="{B046A60B-AF9C-49EF-A37C-6E386AE255CA}" type="pres">
      <dgm:prSet presAssocID="{9007D2CB-6D95-4A34-9CCC-086E9C92120E}" presName="centerTile" presStyleLbl="fgShp" presStyleIdx="0" presStyleCnt="1">
        <dgm:presLayoutVars>
          <dgm:chMax val="0"/>
          <dgm:chPref val="0"/>
        </dgm:presLayoutVars>
      </dgm:prSet>
      <dgm:spPr/>
      <dgm:t>
        <a:bodyPr/>
        <a:lstStyle/>
        <a:p>
          <a:endParaRPr lang="en-US"/>
        </a:p>
      </dgm:t>
    </dgm:pt>
  </dgm:ptLst>
  <dgm:cxnLst>
    <dgm:cxn modelId="{4A372271-B196-4C7C-8A1C-B15F68BE977D}" type="presOf" srcId="{823DD96E-8780-412F-BDEB-E3FCB5728E2B}" destId="{9857A118-8FA2-470A-A610-CD8EE39A7A94}" srcOrd="0" destOrd="0" presId="urn:microsoft.com/office/officeart/2005/8/layout/matrix1"/>
    <dgm:cxn modelId="{4657F523-80DF-4CE7-A04D-2A2995447A71}" type="presOf" srcId="{B71FFF55-5908-4B97-8757-FFAEF5200AEF}" destId="{804FCD82-0EF5-477B-8668-CDF28A00BD14}" srcOrd="0" destOrd="0" presId="urn:microsoft.com/office/officeart/2005/8/layout/matrix1"/>
    <dgm:cxn modelId="{9EAC7F7B-7ECF-4E2B-AB0C-6E7B698108B9}" srcId="{A3C1FB24-CAE1-4751-B734-86742F8ACC0C}" destId="{823DD96E-8780-412F-BDEB-E3FCB5728E2B}" srcOrd="0" destOrd="0" parTransId="{72A14D03-1ED3-4450-9138-98AECFA81FD5}" sibTransId="{151DEAB4-DF21-4C5F-9FBB-3C9C58D11FCF}"/>
    <dgm:cxn modelId="{A5DA2582-1812-4562-B8B6-01ED850285AC}" type="presOf" srcId="{B71FFF55-5908-4B97-8757-FFAEF5200AEF}" destId="{EC82329A-BAAF-4DB3-B46E-677BEC3AC6BF}" srcOrd="1" destOrd="0" presId="urn:microsoft.com/office/officeart/2005/8/layout/matrix1"/>
    <dgm:cxn modelId="{7AC1D010-18F4-453E-AEF4-ADFF7E44D5A8}" srcId="{A3C1FB24-CAE1-4751-B734-86742F8ACC0C}" destId="{B71FFF55-5908-4B97-8757-FFAEF5200AEF}" srcOrd="1" destOrd="0" parTransId="{3CAA4ECD-177A-4778-9850-DE3FA6DE2A58}" sibTransId="{C5E6275A-D08C-4C71-8A70-E2E9EACECBAF}"/>
    <dgm:cxn modelId="{4FE239E3-0A6B-45D1-A4E7-B94C7B61CF88}" srcId="{9007D2CB-6D95-4A34-9CCC-086E9C92120E}" destId="{A3C1FB24-CAE1-4751-B734-86742F8ACC0C}" srcOrd="0" destOrd="0" parTransId="{098C99C7-62CC-4606-AFAB-E78057B403BA}" sibTransId="{C59FE78D-8346-4BAC-B8C7-9A39D17475A0}"/>
    <dgm:cxn modelId="{3654538A-FC29-4A42-944B-69BB2326BFDF}" srcId="{A3C1FB24-CAE1-4751-B734-86742F8ACC0C}" destId="{0657D155-9937-4AE3-A078-69C8C729BC78}" srcOrd="3" destOrd="0" parTransId="{A41D8280-8DF7-4A0C-B37E-1DDCA440C99A}" sibTransId="{DE781C1E-BDE6-4502-ABFA-0D8758BDA54E}"/>
    <dgm:cxn modelId="{79C73E25-DF2B-4E3F-ACCB-065D4DA9CD56}" type="presOf" srcId="{823DD96E-8780-412F-BDEB-E3FCB5728E2B}" destId="{3510C0F6-41A6-4DB0-91A3-E41B40B2E2C5}" srcOrd="1" destOrd="0" presId="urn:microsoft.com/office/officeart/2005/8/layout/matrix1"/>
    <dgm:cxn modelId="{19447C72-FDE7-4F22-9B3A-7B747431BF9E}" type="presOf" srcId="{0657D155-9937-4AE3-A078-69C8C729BC78}" destId="{19EC2236-F839-4995-BA5D-DD8208394F82}" srcOrd="1" destOrd="0" presId="urn:microsoft.com/office/officeart/2005/8/layout/matrix1"/>
    <dgm:cxn modelId="{EE02F5D6-9211-4A42-8C95-DD57DD9BB60E}" type="presOf" srcId="{A3C1FB24-CAE1-4751-B734-86742F8ACC0C}" destId="{B046A60B-AF9C-49EF-A37C-6E386AE255CA}" srcOrd="0" destOrd="0" presId="urn:microsoft.com/office/officeart/2005/8/layout/matrix1"/>
    <dgm:cxn modelId="{108856EF-677D-4175-9812-5B66DB7955E6}" type="presOf" srcId="{64F07EF1-69C6-4165-829A-B100F4AD0184}" destId="{19E7083D-3EB8-486F-A8BE-B0A882B5EC41}" srcOrd="0" destOrd="0" presId="urn:microsoft.com/office/officeart/2005/8/layout/matrix1"/>
    <dgm:cxn modelId="{15D30DC7-E43A-4BDA-9B3A-142341095280}" srcId="{A3C1FB24-CAE1-4751-B734-86742F8ACC0C}" destId="{64F07EF1-69C6-4165-829A-B100F4AD0184}" srcOrd="2" destOrd="0" parTransId="{1FC77228-506E-45BC-9085-C11CAEF6AF0C}" sibTransId="{D1798ED3-8B4C-483A-A458-1AB2B7351DD2}"/>
    <dgm:cxn modelId="{8C964DBD-4700-4B08-8A51-75E368C4738E}" type="presOf" srcId="{64F07EF1-69C6-4165-829A-B100F4AD0184}" destId="{B19F3897-CFDE-418D-BCF8-1B3F7000C4BD}" srcOrd="1" destOrd="0" presId="urn:microsoft.com/office/officeart/2005/8/layout/matrix1"/>
    <dgm:cxn modelId="{60AD8B18-9104-404B-93C7-975376E13FDC}" type="presOf" srcId="{9007D2CB-6D95-4A34-9CCC-086E9C92120E}" destId="{AF0A38A4-1A48-4717-98D9-D2B23E255F28}" srcOrd="0" destOrd="0" presId="urn:microsoft.com/office/officeart/2005/8/layout/matrix1"/>
    <dgm:cxn modelId="{11389724-D5EB-4859-A901-D29F8F4E0097}" type="presOf" srcId="{0657D155-9937-4AE3-A078-69C8C729BC78}" destId="{10D89102-C317-4FF7-A692-7DE6BC690925}" srcOrd="0" destOrd="0" presId="urn:microsoft.com/office/officeart/2005/8/layout/matrix1"/>
    <dgm:cxn modelId="{39BF65FB-438C-4A81-8A95-6F888C5CF45D}" type="presParOf" srcId="{AF0A38A4-1A48-4717-98D9-D2B23E255F28}" destId="{32099309-BF8F-43BC-A862-0ADFC5C1DFDA}" srcOrd="0" destOrd="0" presId="urn:microsoft.com/office/officeart/2005/8/layout/matrix1"/>
    <dgm:cxn modelId="{8A9AEC87-F3DA-44E6-ADA4-2BB2740DE766}" type="presParOf" srcId="{32099309-BF8F-43BC-A862-0ADFC5C1DFDA}" destId="{9857A118-8FA2-470A-A610-CD8EE39A7A94}" srcOrd="0" destOrd="0" presId="urn:microsoft.com/office/officeart/2005/8/layout/matrix1"/>
    <dgm:cxn modelId="{CC6162F8-3C96-4F53-9ED2-723DD4160C92}" type="presParOf" srcId="{32099309-BF8F-43BC-A862-0ADFC5C1DFDA}" destId="{3510C0F6-41A6-4DB0-91A3-E41B40B2E2C5}" srcOrd="1" destOrd="0" presId="urn:microsoft.com/office/officeart/2005/8/layout/matrix1"/>
    <dgm:cxn modelId="{81F0554A-3804-4101-B5AB-13FC51B929B3}" type="presParOf" srcId="{32099309-BF8F-43BC-A862-0ADFC5C1DFDA}" destId="{804FCD82-0EF5-477B-8668-CDF28A00BD14}" srcOrd="2" destOrd="0" presId="urn:microsoft.com/office/officeart/2005/8/layout/matrix1"/>
    <dgm:cxn modelId="{0C5A1903-386B-493C-950B-D72317FCAB1C}" type="presParOf" srcId="{32099309-BF8F-43BC-A862-0ADFC5C1DFDA}" destId="{EC82329A-BAAF-4DB3-B46E-677BEC3AC6BF}" srcOrd="3" destOrd="0" presId="urn:microsoft.com/office/officeart/2005/8/layout/matrix1"/>
    <dgm:cxn modelId="{329E89E2-4624-46BE-AEF3-2AE535477214}" type="presParOf" srcId="{32099309-BF8F-43BC-A862-0ADFC5C1DFDA}" destId="{19E7083D-3EB8-486F-A8BE-B0A882B5EC41}" srcOrd="4" destOrd="0" presId="urn:microsoft.com/office/officeart/2005/8/layout/matrix1"/>
    <dgm:cxn modelId="{9BF2EACB-DE07-4D96-9F36-3E726C86F6D0}" type="presParOf" srcId="{32099309-BF8F-43BC-A862-0ADFC5C1DFDA}" destId="{B19F3897-CFDE-418D-BCF8-1B3F7000C4BD}" srcOrd="5" destOrd="0" presId="urn:microsoft.com/office/officeart/2005/8/layout/matrix1"/>
    <dgm:cxn modelId="{075EF7E6-A1F0-4F36-AA38-E28E670B65B9}" type="presParOf" srcId="{32099309-BF8F-43BC-A862-0ADFC5C1DFDA}" destId="{10D89102-C317-4FF7-A692-7DE6BC690925}" srcOrd="6" destOrd="0" presId="urn:microsoft.com/office/officeart/2005/8/layout/matrix1"/>
    <dgm:cxn modelId="{872946A8-CFB1-4EDE-BE36-B5C120D569AC}" type="presParOf" srcId="{32099309-BF8F-43BC-A862-0ADFC5C1DFDA}" destId="{19EC2236-F839-4995-BA5D-DD8208394F82}" srcOrd="7" destOrd="0" presId="urn:microsoft.com/office/officeart/2005/8/layout/matrix1"/>
    <dgm:cxn modelId="{2BCB0819-BEDF-4A3D-9BA7-0D5FF5EEB080}" type="presParOf" srcId="{AF0A38A4-1A48-4717-98D9-D2B23E255F28}" destId="{B046A60B-AF9C-49EF-A37C-6E386AE255CA}"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EBE30F-E499-4135-AFF2-A5940646AABA}" type="doc">
      <dgm:prSet loTypeId="urn:microsoft.com/office/officeart/2005/8/layout/radial2" loCatId="relationship" qsTypeId="urn:microsoft.com/office/officeart/2005/8/quickstyle/simple1" qsCatId="simple" csTypeId="urn:microsoft.com/office/officeart/2005/8/colors/colorful2" csCatId="colorful" phldr="1"/>
      <dgm:spPr/>
      <dgm:t>
        <a:bodyPr/>
        <a:lstStyle/>
        <a:p>
          <a:endParaRPr lang="en-US"/>
        </a:p>
      </dgm:t>
    </dgm:pt>
    <dgm:pt modelId="{D4EAA960-D834-44CB-831D-982443855017}">
      <dgm:prSet phldrT="[Text]"/>
      <dgm:spPr/>
      <dgm:t>
        <a:bodyPr/>
        <a:lstStyle/>
        <a:p>
          <a:r>
            <a:rPr lang="en-US" dirty="0" smtClean="0"/>
            <a:t>Age</a:t>
          </a:r>
          <a:endParaRPr lang="en-US" dirty="0"/>
        </a:p>
      </dgm:t>
    </dgm:pt>
    <dgm:pt modelId="{91D308A1-2A65-4178-BB33-90A491E36BD1}" type="parTrans" cxnId="{9DA949F2-48CD-4C61-9FAD-BC23BA48FC44}">
      <dgm:prSet/>
      <dgm:spPr/>
      <dgm:t>
        <a:bodyPr/>
        <a:lstStyle/>
        <a:p>
          <a:endParaRPr lang="en-US"/>
        </a:p>
      </dgm:t>
    </dgm:pt>
    <dgm:pt modelId="{11621285-9043-4876-A5C4-A569A26513BE}" type="sibTrans" cxnId="{9DA949F2-48CD-4C61-9FAD-BC23BA48FC44}">
      <dgm:prSet/>
      <dgm:spPr/>
      <dgm:t>
        <a:bodyPr/>
        <a:lstStyle/>
        <a:p>
          <a:endParaRPr lang="en-US"/>
        </a:p>
      </dgm:t>
    </dgm:pt>
    <dgm:pt modelId="{90874AC9-84A5-4247-9C2E-4CFE22EAE555}">
      <dgm:prSet phldrT="[Text]" phldr="1"/>
      <dgm:spPr/>
      <dgm:t>
        <a:bodyPr/>
        <a:lstStyle/>
        <a:p>
          <a:endParaRPr lang="en-US"/>
        </a:p>
      </dgm:t>
    </dgm:pt>
    <dgm:pt modelId="{790CCB0C-3C35-4108-89CB-BE815751AF21}" type="parTrans" cxnId="{863C0E07-1F2D-4993-89FC-513B0D8B764F}">
      <dgm:prSet/>
      <dgm:spPr/>
      <dgm:t>
        <a:bodyPr/>
        <a:lstStyle/>
        <a:p>
          <a:endParaRPr lang="en-US"/>
        </a:p>
      </dgm:t>
    </dgm:pt>
    <dgm:pt modelId="{ECB3A403-E6A3-4584-85A0-ED938D40D697}" type="sibTrans" cxnId="{863C0E07-1F2D-4993-89FC-513B0D8B764F}">
      <dgm:prSet/>
      <dgm:spPr/>
      <dgm:t>
        <a:bodyPr/>
        <a:lstStyle/>
        <a:p>
          <a:endParaRPr lang="en-US"/>
        </a:p>
      </dgm:t>
    </dgm:pt>
    <dgm:pt modelId="{A1A1E18C-917A-4CF4-9C77-5D20D60CEC4B}">
      <dgm:prSet phldrT="[Text]" phldr="1"/>
      <dgm:spPr/>
      <dgm:t>
        <a:bodyPr/>
        <a:lstStyle/>
        <a:p>
          <a:endParaRPr lang="en-US"/>
        </a:p>
      </dgm:t>
    </dgm:pt>
    <dgm:pt modelId="{F146CB6F-86FF-4D5B-B0A7-C6569235072A}" type="parTrans" cxnId="{D534ADB2-66B7-4362-8F23-1013B0C69E23}">
      <dgm:prSet/>
      <dgm:spPr/>
      <dgm:t>
        <a:bodyPr/>
        <a:lstStyle/>
        <a:p>
          <a:endParaRPr lang="en-US"/>
        </a:p>
      </dgm:t>
    </dgm:pt>
    <dgm:pt modelId="{AAA51464-FC3A-48C9-8455-B70822FE8AF2}" type="sibTrans" cxnId="{D534ADB2-66B7-4362-8F23-1013B0C69E23}">
      <dgm:prSet/>
      <dgm:spPr/>
      <dgm:t>
        <a:bodyPr/>
        <a:lstStyle/>
        <a:p>
          <a:endParaRPr lang="en-US"/>
        </a:p>
      </dgm:t>
    </dgm:pt>
    <dgm:pt modelId="{B1CF09BD-A307-4F37-B3AD-65A119D03592}">
      <dgm:prSet phldrT="[Text]"/>
      <dgm:spPr/>
      <dgm:t>
        <a:bodyPr/>
        <a:lstStyle/>
        <a:p>
          <a:r>
            <a:rPr lang="en-US" dirty="0" smtClean="0"/>
            <a:t>Gender</a:t>
          </a:r>
          <a:endParaRPr lang="en-US" dirty="0"/>
        </a:p>
      </dgm:t>
    </dgm:pt>
    <dgm:pt modelId="{F9106D3D-7D03-4AE3-AA45-52973024C275}" type="parTrans" cxnId="{5DD22EA8-0ADA-42F7-B6E5-83DB0591A018}">
      <dgm:prSet/>
      <dgm:spPr/>
      <dgm:t>
        <a:bodyPr/>
        <a:lstStyle/>
        <a:p>
          <a:endParaRPr lang="en-US"/>
        </a:p>
      </dgm:t>
    </dgm:pt>
    <dgm:pt modelId="{6B81D7BD-90B0-4DA0-A9C1-5568B950267F}" type="sibTrans" cxnId="{5DD22EA8-0ADA-42F7-B6E5-83DB0591A018}">
      <dgm:prSet/>
      <dgm:spPr/>
      <dgm:t>
        <a:bodyPr/>
        <a:lstStyle/>
        <a:p>
          <a:endParaRPr lang="en-US"/>
        </a:p>
      </dgm:t>
    </dgm:pt>
    <dgm:pt modelId="{95F0FBE3-A6AC-4F97-8E57-DECDFE424F43}">
      <dgm:prSet phldrT="[Text]" phldr="1"/>
      <dgm:spPr/>
      <dgm:t>
        <a:bodyPr/>
        <a:lstStyle/>
        <a:p>
          <a:endParaRPr lang="en-US"/>
        </a:p>
      </dgm:t>
    </dgm:pt>
    <dgm:pt modelId="{87E84035-3DC1-476D-9FE4-057EFF981E8D}" type="parTrans" cxnId="{BF6E9B06-2D86-45DB-90E6-A28565BB6A2C}">
      <dgm:prSet/>
      <dgm:spPr/>
      <dgm:t>
        <a:bodyPr/>
        <a:lstStyle/>
        <a:p>
          <a:endParaRPr lang="en-US"/>
        </a:p>
      </dgm:t>
    </dgm:pt>
    <dgm:pt modelId="{205C4C60-C136-4F2C-9F7C-C7DB22F5676B}" type="sibTrans" cxnId="{BF6E9B06-2D86-45DB-90E6-A28565BB6A2C}">
      <dgm:prSet/>
      <dgm:spPr/>
      <dgm:t>
        <a:bodyPr/>
        <a:lstStyle/>
        <a:p>
          <a:endParaRPr lang="en-US"/>
        </a:p>
      </dgm:t>
    </dgm:pt>
    <dgm:pt modelId="{B5A525B8-115A-4E49-8531-FBA002BFD9AD}">
      <dgm:prSet phldrT="[Text]" phldr="1"/>
      <dgm:spPr/>
      <dgm:t>
        <a:bodyPr/>
        <a:lstStyle/>
        <a:p>
          <a:endParaRPr lang="en-US"/>
        </a:p>
      </dgm:t>
    </dgm:pt>
    <dgm:pt modelId="{30B09417-D5D5-4391-BFB2-FDD53289C488}" type="parTrans" cxnId="{5D34C612-756C-4988-82F0-0A7D1FE7A27C}">
      <dgm:prSet/>
      <dgm:spPr/>
      <dgm:t>
        <a:bodyPr/>
        <a:lstStyle/>
        <a:p>
          <a:endParaRPr lang="en-US"/>
        </a:p>
      </dgm:t>
    </dgm:pt>
    <dgm:pt modelId="{C58D8FC3-161B-4579-B0CD-DAC54B9BFCA3}" type="sibTrans" cxnId="{5D34C612-756C-4988-82F0-0A7D1FE7A27C}">
      <dgm:prSet/>
      <dgm:spPr/>
      <dgm:t>
        <a:bodyPr/>
        <a:lstStyle/>
        <a:p>
          <a:endParaRPr lang="en-US"/>
        </a:p>
      </dgm:t>
    </dgm:pt>
    <dgm:pt modelId="{CB910B48-6A88-4294-BB42-F1AD058B7863}">
      <dgm:prSet phldrT="[Text]"/>
      <dgm:spPr/>
      <dgm:t>
        <a:bodyPr/>
        <a:lstStyle/>
        <a:p>
          <a:r>
            <a:rPr lang="en-US" dirty="0" smtClean="0"/>
            <a:t>Income Level</a:t>
          </a:r>
          <a:endParaRPr lang="en-US" dirty="0"/>
        </a:p>
      </dgm:t>
    </dgm:pt>
    <dgm:pt modelId="{29B046C5-B844-4C9C-B652-4B06E11936C2}" type="parTrans" cxnId="{69B79999-6B37-466F-B149-B05B474551FE}">
      <dgm:prSet/>
      <dgm:spPr/>
      <dgm:t>
        <a:bodyPr/>
        <a:lstStyle/>
        <a:p>
          <a:endParaRPr lang="en-US"/>
        </a:p>
      </dgm:t>
    </dgm:pt>
    <dgm:pt modelId="{C2084596-5FF7-441E-874D-DE09B210D650}" type="sibTrans" cxnId="{69B79999-6B37-466F-B149-B05B474551FE}">
      <dgm:prSet/>
      <dgm:spPr/>
      <dgm:t>
        <a:bodyPr/>
        <a:lstStyle/>
        <a:p>
          <a:endParaRPr lang="en-US"/>
        </a:p>
      </dgm:t>
    </dgm:pt>
    <dgm:pt modelId="{FF8900C9-ACED-488B-9951-A8A85E219AB0}">
      <dgm:prSet phldrT="[Text]" phldr="1"/>
      <dgm:spPr/>
      <dgm:t>
        <a:bodyPr/>
        <a:lstStyle/>
        <a:p>
          <a:endParaRPr lang="en-US"/>
        </a:p>
      </dgm:t>
    </dgm:pt>
    <dgm:pt modelId="{38749B2F-A3C9-44D5-96AE-6CA52C3206C0}" type="parTrans" cxnId="{6A66F714-98FC-4652-85D1-1F1667110402}">
      <dgm:prSet/>
      <dgm:spPr/>
      <dgm:t>
        <a:bodyPr/>
        <a:lstStyle/>
        <a:p>
          <a:endParaRPr lang="en-US"/>
        </a:p>
      </dgm:t>
    </dgm:pt>
    <dgm:pt modelId="{882F4649-8C25-4B23-B26F-4B46A4C53429}" type="sibTrans" cxnId="{6A66F714-98FC-4652-85D1-1F1667110402}">
      <dgm:prSet/>
      <dgm:spPr/>
      <dgm:t>
        <a:bodyPr/>
        <a:lstStyle/>
        <a:p>
          <a:endParaRPr lang="en-US"/>
        </a:p>
      </dgm:t>
    </dgm:pt>
    <dgm:pt modelId="{A9471F1E-B7BC-44AF-89C2-93ADB28039B6}">
      <dgm:prSet phldrT="[Text]" phldr="1"/>
      <dgm:spPr/>
      <dgm:t>
        <a:bodyPr/>
        <a:lstStyle/>
        <a:p>
          <a:endParaRPr lang="en-US"/>
        </a:p>
      </dgm:t>
    </dgm:pt>
    <dgm:pt modelId="{4DC6F469-3D3B-40A2-8E7D-44A6FAC93875}" type="parTrans" cxnId="{75A7680C-00E5-42BB-A8B8-7E19FB2C8B35}">
      <dgm:prSet/>
      <dgm:spPr/>
      <dgm:t>
        <a:bodyPr/>
        <a:lstStyle/>
        <a:p>
          <a:endParaRPr lang="en-US"/>
        </a:p>
      </dgm:t>
    </dgm:pt>
    <dgm:pt modelId="{8E6EEBE4-79E2-41EC-AEE7-E6A891574EA8}" type="sibTrans" cxnId="{75A7680C-00E5-42BB-A8B8-7E19FB2C8B35}">
      <dgm:prSet/>
      <dgm:spPr/>
      <dgm:t>
        <a:bodyPr/>
        <a:lstStyle/>
        <a:p>
          <a:endParaRPr lang="en-US"/>
        </a:p>
      </dgm:t>
    </dgm:pt>
    <dgm:pt modelId="{2B658A8B-C016-46A2-B203-4D1FFFDE386C}">
      <dgm:prSet/>
      <dgm:spPr/>
      <dgm:t>
        <a:bodyPr/>
        <a:lstStyle/>
        <a:p>
          <a:r>
            <a:rPr lang="en-US" dirty="0" smtClean="0"/>
            <a:t>Occupation</a:t>
          </a:r>
          <a:endParaRPr lang="en-US" dirty="0"/>
        </a:p>
      </dgm:t>
    </dgm:pt>
    <dgm:pt modelId="{7C41715F-D7A4-45E8-A110-F61A79A6F6F1}" type="parTrans" cxnId="{5FB328FE-C8AA-4CD9-9724-DBC1F44E67BB}">
      <dgm:prSet/>
      <dgm:spPr/>
      <dgm:t>
        <a:bodyPr/>
        <a:lstStyle/>
        <a:p>
          <a:endParaRPr lang="en-US"/>
        </a:p>
      </dgm:t>
    </dgm:pt>
    <dgm:pt modelId="{9B8CE255-935A-4720-979D-977C5D8A68E5}" type="sibTrans" cxnId="{5FB328FE-C8AA-4CD9-9724-DBC1F44E67BB}">
      <dgm:prSet/>
      <dgm:spPr/>
      <dgm:t>
        <a:bodyPr/>
        <a:lstStyle/>
        <a:p>
          <a:endParaRPr lang="en-US"/>
        </a:p>
      </dgm:t>
    </dgm:pt>
    <dgm:pt modelId="{8B4D20F1-D2DD-4FB3-A9BC-62ABC6E045D7}">
      <dgm:prSet/>
      <dgm:spPr/>
      <dgm:t>
        <a:bodyPr/>
        <a:lstStyle/>
        <a:p>
          <a:r>
            <a:rPr lang="en-US" dirty="0" smtClean="0"/>
            <a:t>Hobbies, interests</a:t>
          </a:r>
          <a:endParaRPr lang="en-US" dirty="0"/>
        </a:p>
      </dgm:t>
    </dgm:pt>
    <dgm:pt modelId="{9D0AA4F4-9229-4B32-80A2-E54DA1CB931B}" type="parTrans" cxnId="{8626FA26-984E-440D-9278-EE9168CACDB5}">
      <dgm:prSet/>
      <dgm:spPr/>
      <dgm:t>
        <a:bodyPr/>
        <a:lstStyle/>
        <a:p>
          <a:endParaRPr lang="en-US"/>
        </a:p>
      </dgm:t>
    </dgm:pt>
    <dgm:pt modelId="{64B34565-A994-45C9-B6E3-55430FE1B071}" type="sibTrans" cxnId="{8626FA26-984E-440D-9278-EE9168CACDB5}">
      <dgm:prSet/>
      <dgm:spPr/>
      <dgm:t>
        <a:bodyPr/>
        <a:lstStyle/>
        <a:p>
          <a:endParaRPr lang="en-US"/>
        </a:p>
      </dgm:t>
    </dgm:pt>
    <dgm:pt modelId="{5562DE18-8817-4409-861B-C68E97BC8298}" type="pres">
      <dgm:prSet presAssocID="{34EBE30F-E499-4135-AFF2-A5940646AABA}" presName="composite" presStyleCnt="0">
        <dgm:presLayoutVars>
          <dgm:chMax val="5"/>
          <dgm:dir/>
          <dgm:animLvl val="ctr"/>
          <dgm:resizeHandles val="exact"/>
        </dgm:presLayoutVars>
      </dgm:prSet>
      <dgm:spPr/>
      <dgm:t>
        <a:bodyPr/>
        <a:lstStyle/>
        <a:p>
          <a:endParaRPr lang="en-US"/>
        </a:p>
      </dgm:t>
    </dgm:pt>
    <dgm:pt modelId="{558D7C48-06A4-4A10-BDAE-1833382F30CA}" type="pres">
      <dgm:prSet presAssocID="{34EBE30F-E499-4135-AFF2-A5940646AABA}" presName="cycle" presStyleCnt="0"/>
      <dgm:spPr/>
    </dgm:pt>
    <dgm:pt modelId="{795D8BE6-D89F-4D27-8B46-EC4344324CC3}" type="pres">
      <dgm:prSet presAssocID="{34EBE30F-E499-4135-AFF2-A5940646AABA}" presName="centerShape" presStyleCnt="0"/>
      <dgm:spPr/>
    </dgm:pt>
    <dgm:pt modelId="{9CF62C60-A4CD-4AF2-88B3-50AFF8834085}" type="pres">
      <dgm:prSet presAssocID="{34EBE30F-E499-4135-AFF2-A5940646AABA}" presName="connSite" presStyleLbl="node1" presStyleIdx="0" presStyleCnt="6"/>
      <dgm:spPr/>
    </dgm:pt>
    <dgm:pt modelId="{C9DF9E6E-916F-4606-A9CB-1581F40073DC}" type="pres">
      <dgm:prSet presAssocID="{34EBE30F-E499-4135-AFF2-A5940646AABA}" presName="visible" presStyleLbl="node1" presStyleIdx="0" presStyleCnt="6"/>
      <dgm:spPr/>
    </dgm:pt>
    <dgm:pt modelId="{4062CBDA-081C-4667-88FC-2E68213B7F21}" type="pres">
      <dgm:prSet presAssocID="{91D308A1-2A65-4178-BB33-90A491E36BD1}" presName="Name25" presStyleLbl="parChTrans1D1" presStyleIdx="0" presStyleCnt="5"/>
      <dgm:spPr/>
      <dgm:t>
        <a:bodyPr/>
        <a:lstStyle/>
        <a:p>
          <a:endParaRPr lang="en-US"/>
        </a:p>
      </dgm:t>
    </dgm:pt>
    <dgm:pt modelId="{16DA54F0-15B2-4608-96D0-0A4F096B2338}" type="pres">
      <dgm:prSet presAssocID="{D4EAA960-D834-44CB-831D-982443855017}" presName="node" presStyleCnt="0"/>
      <dgm:spPr/>
    </dgm:pt>
    <dgm:pt modelId="{31B02B11-AE57-42CA-9ADB-77B60CB5F521}" type="pres">
      <dgm:prSet presAssocID="{D4EAA960-D834-44CB-831D-982443855017}" presName="parentNode" presStyleLbl="node1" presStyleIdx="1" presStyleCnt="6">
        <dgm:presLayoutVars>
          <dgm:chMax val="1"/>
          <dgm:bulletEnabled val="1"/>
        </dgm:presLayoutVars>
      </dgm:prSet>
      <dgm:spPr/>
      <dgm:t>
        <a:bodyPr/>
        <a:lstStyle/>
        <a:p>
          <a:endParaRPr lang="en-US"/>
        </a:p>
      </dgm:t>
    </dgm:pt>
    <dgm:pt modelId="{39B48622-86D3-46FF-9B71-3FACFBF53A24}" type="pres">
      <dgm:prSet presAssocID="{D4EAA960-D834-44CB-831D-982443855017}" presName="childNode" presStyleLbl="revTx" presStyleIdx="0" presStyleCnt="3">
        <dgm:presLayoutVars>
          <dgm:bulletEnabled val="1"/>
        </dgm:presLayoutVars>
      </dgm:prSet>
      <dgm:spPr/>
      <dgm:t>
        <a:bodyPr/>
        <a:lstStyle/>
        <a:p>
          <a:endParaRPr lang="en-US"/>
        </a:p>
      </dgm:t>
    </dgm:pt>
    <dgm:pt modelId="{764DBE23-D17E-47F3-A607-4F1BD5A4F10A}" type="pres">
      <dgm:prSet presAssocID="{F9106D3D-7D03-4AE3-AA45-52973024C275}" presName="Name25" presStyleLbl="parChTrans1D1" presStyleIdx="1" presStyleCnt="5"/>
      <dgm:spPr/>
      <dgm:t>
        <a:bodyPr/>
        <a:lstStyle/>
        <a:p>
          <a:endParaRPr lang="en-US"/>
        </a:p>
      </dgm:t>
    </dgm:pt>
    <dgm:pt modelId="{93CBF0D3-EF84-4E5F-85E3-FB824F8B4E82}" type="pres">
      <dgm:prSet presAssocID="{B1CF09BD-A307-4F37-B3AD-65A119D03592}" presName="node" presStyleCnt="0"/>
      <dgm:spPr/>
    </dgm:pt>
    <dgm:pt modelId="{8ECA932D-8A89-47E3-A291-A339212D5F77}" type="pres">
      <dgm:prSet presAssocID="{B1CF09BD-A307-4F37-B3AD-65A119D03592}" presName="parentNode" presStyleLbl="node1" presStyleIdx="2" presStyleCnt="6">
        <dgm:presLayoutVars>
          <dgm:chMax val="1"/>
          <dgm:bulletEnabled val="1"/>
        </dgm:presLayoutVars>
      </dgm:prSet>
      <dgm:spPr/>
      <dgm:t>
        <a:bodyPr/>
        <a:lstStyle/>
        <a:p>
          <a:endParaRPr lang="en-US"/>
        </a:p>
      </dgm:t>
    </dgm:pt>
    <dgm:pt modelId="{37F13E65-6C2B-4146-9F6E-A684DCB4EA29}" type="pres">
      <dgm:prSet presAssocID="{B1CF09BD-A307-4F37-B3AD-65A119D03592}" presName="childNode" presStyleLbl="revTx" presStyleIdx="1" presStyleCnt="3">
        <dgm:presLayoutVars>
          <dgm:bulletEnabled val="1"/>
        </dgm:presLayoutVars>
      </dgm:prSet>
      <dgm:spPr/>
      <dgm:t>
        <a:bodyPr/>
        <a:lstStyle/>
        <a:p>
          <a:endParaRPr lang="en-US"/>
        </a:p>
      </dgm:t>
    </dgm:pt>
    <dgm:pt modelId="{2207EFC4-FDB3-4037-BC62-2AE74D864A82}" type="pres">
      <dgm:prSet presAssocID="{29B046C5-B844-4C9C-B652-4B06E11936C2}" presName="Name25" presStyleLbl="parChTrans1D1" presStyleIdx="2" presStyleCnt="5"/>
      <dgm:spPr/>
      <dgm:t>
        <a:bodyPr/>
        <a:lstStyle/>
        <a:p>
          <a:endParaRPr lang="en-US"/>
        </a:p>
      </dgm:t>
    </dgm:pt>
    <dgm:pt modelId="{01851E04-74E2-4441-8766-DD5D98AEA853}" type="pres">
      <dgm:prSet presAssocID="{CB910B48-6A88-4294-BB42-F1AD058B7863}" presName="node" presStyleCnt="0"/>
      <dgm:spPr/>
    </dgm:pt>
    <dgm:pt modelId="{6FE677A1-D881-4ADF-AC97-2455883170EF}" type="pres">
      <dgm:prSet presAssocID="{CB910B48-6A88-4294-BB42-F1AD058B7863}" presName="parentNode" presStyleLbl="node1" presStyleIdx="3" presStyleCnt="6">
        <dgm:presLayoutVars>
          <dgm:chMax val="1"/>
          <dgm:bulletEnabled val="1"/>
        </dgm:presLayoutVars>
      </dgm:prSet>
      <dgm:spPr/>
      <dgm:t>
        <a:bodyPr/>
        <a:lstStyle/>
        <a:p>
          <a:endParaRPr lang="en-US"/>
        </a:p>
      </dgm:t>
    </dgm:pt>
    <dgm:pt modelId="{D943123E-4042-49AA-AD92-01FA35CA4D03}" type="pres">
      <dgm:prSet presAssocID="{CB910B48-6A88-4294-BB42-F1AD058B7863}" presName="childNode" presStyleLbl="revTx" presStyleIdx="2" presStyleCnt="3">
        <dgm:presLayoutVars>
          <dgm:bulletEnabled val="1"/>
        </dgm:presLayoutVars>
      </dgm:prSet>
      <dgm:spPr/>
      <dgm:t>
        <a:bodyPr/>
        <a:lstStyle/>
        <a:p>
          <a:endParaRPr lang="en-US"/>
        </a:p>
      </dgm:t>
    </dgm:pt>
    <dgm:pt modelId="{BEC41D06-CCE8-473B-99D0-117A9BF9FA67}" type="pres">
      <dgm:prSet presAssocID="{7C41715F-D7A4-45E8-A110-F61A79A6F6F1}" presName="Name25" presStyleLbl="parChTrans1D1" presStyleIdx="3" presStyleCnt="5"/>
      <dgm:spPr/>
      <dgm:t>
        <a:bodyPr/>
        <a:lstStyle/>
        <a:p>
          <a:endParaRPr lang="en-US"/>
        </a:p>
      </dgm:t>
    </dgm:pt>
    <dgm:pt modelId="{7EE0CA04-02CA-44B6-B111-CB5E08BF174D}" type="pres">
      <dgm:prSet presAssocID="{2B658A8B-C016-46A2-B203-4D1FFFDE386C}" presName="node" presStyleCnt="0"/>
      <dgm:spPr/>
    </dgm:pt>
    <dgm:pt modelId="{0E4BC3A4-7E27-4F36-A291-E2728E201EE3}" type="pres">
      <dgm:prSet presAssocID="{2B658A8B-C016-46A2-B203-4D1FFFDE386C}" presName="parentNode" presStyleLbl="node1" presStyleIdx="4" presStyleCnt="6" custLinFactNeighborX="-1093" custLinFactNeighborY="4262">
        <dgm:presLayoutVars>
          <dgm:chMax val="1"/>
          <dgm:bulletEnabled val="1"/>
        </dgm:presLayoutVars>
      </dgm:prSet>
      <dgm:spPr/>
      <dgm:t>
        <a:bodyPr/>
        <a:lstStyle/>
        <a:p>
          <a:endParaRPr lang="en-US"/>
        </a:p>
      </dgm:t>
    </dgm:pt>
    <dgm:pt modelId="{6A28F4BB-0461-4737-857D-B4ACD19597CE}" type="pres">
      <dgm:prSet presAssocID="{2B658A8B-C016-46A2-B203-4D1FFFDE386C}" presName="childNode" presStyleLbl="revTx" presStyleIdx="2" presStyleCnt="3">
        <dgm:presLayoutVars>
          <dgm:bulletEnabled val="1"/>
        </dgm:presLayoutVars>
      </dgm:prSet>
      <dgm:spPr/>
    </dgm:pt>
    <dgm:pt modelId="{0080617B-DAEA-4ED0-A3A7-EE561830CA01}" type="pres">
      <dgm:prSet presAssocID="{9D0AA4F4-9229-4B32-80A2-E54DA1CB931B}" presName="Name25" presStyleLbl="parChTrans1D1" presStyleIdx="4" presStyleCnt="5"/>
      <dgm:spPr/>
      <dgm:t>
        <a:bodyPr/>
        <a:lstStyle/>
        <a:p>
          <a:endParaRPr lang="en-US"/>
        </a:p>
      </dgm:t>
    </dgm:pt>
    <dgm:pt modelId="{DB3CBDF7-2242-48AD-8B4E-A9FA1B328A89}" type="pres">
      <dgm:prSet presAssocID="{8B4D20F1-D2DD-4FB3-A9BC-62ABC6E045D7}" presName="node" presStyleCnt="0"/>
      <dgm:spPr/>
    </dgm:pt>
    <dgm:pt modelId="{B26A709A-A627-400C-B09B-056B0452E203}" type="pres">
      <dgm:prSet presAssocID="{8B4D20F1-D2DD-4FB3-A9BC-62ABC6E045D7}" presName="parentNode" presStyleLbl="node1" presStyleIdx="5" presStyleCnt="6">
        <dgm:presLayoutVars>
          <dgm:chMax val="1"/>
          <dgm:bulletEnabled val="1"/>
        </dgm:presLayoutVars>
      </dgm:prSet>
      <dgm:spPr/>
      <dgm:t>
        <a:bodyPr/>
        <a:lstStyle/>
        <a:p>
          <a:endParaRPr lang="en-US"/>
        </a:p>
      </dgm:t>
    </dgm:pt>
    <dgm:pt modelId="{9E5E8237-2FD1-4449-8CFB-BFF95F4A1371}" type="pres">
      <dgm:prSet presAssocID="{8B4D20F1-D2DD-4FB3-A9BC-62ABC6E045D7}" presName="childNode" presStyleLbl="revTx" presStyleIdx="2" presStyleCnt="3">
        <dgm:presLayoutVars>
          <dgm:bulletEnabled val="1"/>
        </dgm:presLayoutVars>
      </dgm:prSet>
      <dgm:spPr/>
    </dgm:pt>
  </dgm:ptLst>
  <dgm:cxnLst>
    <dgm:cxn modelId="{C50BBC6D-28A7-4F03-9DF9-7A757662A19B}" type="presOf" srcId="{90874AC9-84A5-4247-9C2E-4CFE22EAE555}" destId="{39B48622-86D3-46FF-9B71-3FACFBF53A24}" srcOrd="0" destOrd="0" presId="urn:microsoft.com/office/officeart/2005/8/layout/radial2"/>
    <dgm:cxn modelId="{A8BDBDE9-889A-42A1-BDC5-58CA538ED6E6}" type="presOf" srcId="{A9471F1E-B7BC-44AF-89C2-93ADB28039B6}" destId="{D943123E-4042-49AA-AD92-01FA35CA4D03}" srcOrd="0" destOrd="1" presId="urn:microsoft.com/office/officeart/2005/8/layout/radial2"/>
    <dgm:cxn modelId="{C0140781-5430-4B3A-8DDB-7DAB9DA4DE9C}" type="presOf" srcId="{B5A525B8-115A-4E49-8531-FBA002BFD9AD}" destId="{37F13E65-6C2B-4146-9F6E-A684DCB4EA29}" srcOrd="0" destOrd="1" presId="urn:microsoft.com/office/officeart/2005/8/layout/radial2"/>
    <dgm:cxn modelId="{75A7680C-00E5-42BB-A8B8-7E19FB2C8B35}" srcId="{CB910B48-6A88-4294-BB42-F1AD058B7863}" destId="{A9471F1E-B7BC-44AF-89C2-93ADB28039B6}" srcOrd="1" destOrd="0" parTransId="{4DC6F469-3D3B-40A2-8E7D-44A6FAC93875}" sibTransId="{8E6EEBE4-79E2-41EC-AEE7-E6A891574EA8}"/>
    <dgm:cxn modelId="{035ED230-F209-4A2F-8DE5-66BFB2DA08C3}" type="presOf" srcId="{29B046C5-B844-4C9C-B652-4B06E11936C2}" destId="{2207EFC4-FDB3-4037-BC62-2AE74D864A82}" srcOrd="0" destOrd="0" presId="urn:microsoft.com/office/officeart/2005/8/layout/radial2"/>
    <dgm:cxn modelId="{490F3CA4-01DB-403F-BD2C-1D9764033BFF}" type="presOf" srcId="{CB910B48-6A88-4294-BB42-F1AD058B7863}" destId="{6FE677A1-D881-4ADF-AC97-2455883170EF}" srcOrd="0" destOrd="0" presId="urn:microsoft.com/office/officeart/2005/8/layout/radial2"/>
    <dgm:cxn modelId="{863C0E07-1F2D-4993-89FC-513B0D8B764F}" srcId="{D4EAA960-D834-44CB-831D-982443855017}" destId="{90874AC9-84A5-4247-9C2E-4CFE22EAE555}" srcOrd="0" destOrd="0" parTransId="{790CCB0C-3C35-4108-89CB-BE815751AF21}" sibTransId="{ECB3A403-E6A3-4584-85A0-ED938D40D697}"/>
    <dgm:cxn modelId="{5D34C612-756C-4988-82F0-0A7D1FE7A27C}" srcId="{B1CF09BD-A307-4F37-B3AD-65A119D03592}" destId="{B5A525B8-115A-4E49-8531-FBA002BFD9AD}" srcOrd="1" destOrd="0" parTransId="{30B09417-D5D5-4391-BFB2-FDD53289C488}" sibTransId="{C58D8FC3-161B-4579-B0CD-DAC54B9BFCA3}"/>
    <dgm:cxn modelId="{3F0F063E-4F6C-4EE6-B27D-660A93D2E3EA}" type="presOf" srcId="{A1A1E18C-917A-4CF4-9C77-5D20D60CEC4B}" destId="{39B48622-86D3-46FF-9B71-3FACFBF53A24}" srcOrd="0" destOrd="1" presId="urn:microsoft.com/office/officeart/2005/8/layout/radial2"/>
    <dgm:cxn modelId="{7CF7C460-2AEF-484D-96FC-61A81D1D4A0E}" type="presOf" srcId="{F9106D3D-7D03-4AE3-AA45-52973024C275}" destId="{764DBE23-D17E-47F3-A607-4F1BD5A4F10A}" srcOrd="0" destOrd="0" presId="urn:microsoft.com/office/officeart/2005/8/layout/radial2"/>
    <dgm:cxn modelId="{933E73DE-BB31-42EF-B67E-74775468695E}" type="presOf" srcId="{95F0FBE3-A6AC-4F97-8E57-DECDFE424F43}" destId="{37F13E65-6C2B-4146-9F6E-A684DCB4EA29}" srcOrd="0" destOrd="0" presId="urn:microsoft.com/office/officeart/2005/8/layout/radial2"/>
    <dgm:cxn modelId="{5DD22EA8-0ADA-42F7-B6E5-83DB0591A018}" srcId="{34EBE30F-E499-4135-AFF2-A5940646AABA}" destId="{B1CF09BD-A307-4F37-B3AD-65A119D03592}" srcOrd="1" destOrd="0" parTransId="{F9106D3D-7D03-4AE3-AA45-52973024C275}" sibTransId="{6B81D7BD-90B0-4DA0-A9C1-5568B950267F}"/>
    <dgm:cxn modelId="{69B79999-6B37-466F-B149-B05B474551FE}" srcId="{34EBE30F-E499-4135-AFF2-A5940646AABA}" destId="{CB910B48-6A88-4294-BB42-F1AD058B7863}" srcOrd="2" destOrd="0" parTransId="{29B046C5-B844-4C9C-B652-4B06E11936C2}" sibTransId="{C2084596-5FF7-441E-874D-DE09B210D650}"/>
    <dgm:cxn modelId="{6A66F714-98FC-4652-85D1-1F1667110402}" srcId="{CB910B48-6A88-4294-BB42-F1AD058B7863}" destId="{FF8900C9-ACED-488B-9951-A8A85E219AB0}" srcOrd="0" destOrd="0" parTransId="{38749B2F-A3C9-44D5-96AE-6CA52C3206C0}" sibTransId="{882F4649-8C25-4B23-B26F-4B46A4C53429}"/>
    <dgm:cxn modelId="{8626FA26-984E-440D-9278-EE9168CACDB5}" srcId="{34EBE30F-E499-4135-AFF2-A5940646AABA}" destId="{8B4D20F1-D2DD-4FB3-A9BC-62ABC6E045D7}" srcOrd="4" destOrd="0" parTransId="{9D0AA4F4-9229-4B32-80A2-E54DA1CB931B}" sibTransId="{64B34565-A994-45C9-B6E3-55430FE1B071}"/>
    <dgm:cxn modelId="{65020977-DCE7-4563-B553-453F52DE72D4}" type="presOf" srcId="{FF8900C9-ACED-488B-9951-A8A85E219AB0}" destId="{D943123E-4042-49AA-AD92-01FA35CA4D03}" srcOrd="0" destOrd="0" presId="urn:microsoft.com/office/officeart/2005/8/layout/radial2"/>
    <dgm:cxn modelId="{D534ADB2-66B7-4362-8F23-1013B0C69E23}" srcId="{D4EAA960-D834-44CB-831D-982443855017}" destId="{A1A1E18C-917A-4CF4-9C77-5D20D60CEC4B}" srcOrd="1" destOrd="0" parTransId="{F146CB6F-86FF-4D5B-B0A7-C6569235072A}" sibTransId="{AAA51464-FC3A-48C9-8455-B70822FE8AF2}"/>
    <dgm:cxn modelId="{B18BBDB9-1A27-4159-844B-9CDBB0DBE903}" type="presOf" srcId="{B1CF09BD-A307-4F37-B3AD-65A119D03592}" destId="{8ECA932D-8A89-47E3-A291-A339212D5F77}" srcOrd="0" destOrd="0" presId="urn:microsoft.com/office/officeart/2005/8/layout/radial2"/>
    <dgm:cxn modelId="{758DF0AF-743F-4260-981C-EC338E3AD7B8}" type="presOf" srcId="{7C41715F-D7A4-45E8-A110-F61A79A6F6F1}" destId="{BEC41D06-CCE8-473B-99D0-117A9BF9FA67}" srcOrd="0" destOrd="0" presId="urn:microsoft.com/office/officeart/2005/8/layout/radial2"/>
    <dgm:cxn modelId="{1750DCB7-04CB-492F-A94C-F519E0CF45DC}" type="presOf" srcId="{D4EAA960-D834-44CB-831D-982443855017}" destId="{31B02B11-AE57-42CA-9ADB-77B60CB5F521}" srcOrd="0" destOrd="0" presId="urn:microsoft.com/office/officeart/2005/8/layout/radial2"/>
    <dgm:cxn modelId="{1321E78E-1509-46CD-858C-1361F7602ADB}" type="presOf" srcId="{2B658A8B-C016-46A2-B203-4D1FFFDE386C}" destId="{0E4BC3A4-7E27-4F36-A291-E2728E201EE3}" srcOrd="0" destOrd="0" presId="urn:microsoft.com/office/officeart/2005/8/layout/radial2"/>
    <dgm:cxn modelId="{BF6E9B06-2D86-45DB-90E6-A28565BB6A2C}" srcId="{B1CF09BD-A307-4F37-B3AD-65A119D03592}" destId="{95F0FBE3-A6AC-4F97-8E57-DECDFE424F43}" srcOrd="0" destOrd="0" parTransId="{87E84035-3DC1-476D-9FE4-057EFF981E8D}" sibTransId="{205C4C60-C136-4F2C-9F7C-C7DB22F5676B}"/>
    <dgm:cxn modelId="{9DA949F2-48CD-4C61-9FAD-BC23BA48FC44}" srcId="{34EBE30F-E499-4135-AFF2-A5940646AABA}" destId="{D4EAA960-D834-44CB-831D-982443855017}" srcOrd="0" destOrd="0" parTransId="{91D308A1-2A65-4178-BB33-90A491E36BD1}" sibTransId="{11621285-9043-4876-A5C4-A569A26513BE}"/>
    <dgm:cxn modelId="{5FB328FE-C8AA-4CD9-9724-DBC1F44E67BB}" srcId="{34EBE30F-E499-4135-AFF2-A5940646AABA}" destId="{2B658A8B-C016-46A2-B203-4D1FFFDE386C}" srcOrd="3" destOrd="0" parTransId="{7C41715F-D7A4-45E8-A110-F61A79A6F6F1}" sibTransId="{9B8CE255-935A-4720-979D-977C5D8A68E5}"/>
    <dgm:cxn modelId="{5555422B-0E69-4876-A92A-AB38A4A7F626}" type="presOf" srcId="{34EBE30F-E499-4135-AFF2-A5940646AABA}" destId="{5562DE18-8817-4409-861B-C68E97BC8298}" srcOrd="0" destOrd="0" presId="urn:microsoft.com/office/officeart/2005/8/layout/radial2"/>
    <dgm:cxn modelId="{D1D0DFB6-4C0C-49D2-949A-0315ED21636E}" type="presOf" srcId="{8B4D20F1-D2DD-4FB3-A9BC-62ABC6E045D7}" destId="{B26A709A-A627-400C-B09B-056B0452E203}" srcOrd="0" destOrd="0" presId="urn:microsoft.com/office/officeart/2005/8/layout/radial2"/>
    <dgm:cxn modelId="{ABC44799-B31A-431A-A732-3C209CBB35A2}" type="presOf" srcId="{9D0AA4F4-9229-4B32-80A2-E54DA1CB931B}" destId="{0080617B-DAEA-4ED0-A3A7-EE561830CA01}" srcOrd="0" destOrd="0" presId="urn:microsoft.com/office/officeart/2005/8/layout/radial2"/>
    <dgm:cxn modelId="{B847F7DA-5B3B-44B7-965D-11CC48AFB8E8}" type="presOf" srcId="{91D308A1-2A65-4178-BB33-90A491E36BD1}" destId="{4062CBDA-081C-4667-88FC-2E68213B7F21}" srcOrd="0" destOrd="0" presId="urn:microsoft.com/office/officeart/2005/8/layout/radial2"/>
    <dgm:cxn modelId="{D34866FB-FDE2-4C9C-BB8E-BA79BF22C93D}" type="presParOf" srcId="{5562DE18-8817-4409-861B-C68E97BC8298}" destId="{558D7C48-06A4-4A10-BDAE-1833382F30CA}" srcOrd="0" destOrd="0" presId="urn:microsoft.com/office/officeart/2005/8/layout/radial2"/>
    <dgm:cxn modelId="{03D37B42-198C-42DD-85D0-18DA7E214366}" type="presParOf" srcId="{558D7C48-06A4-4A10-BDAE-1833382F30CA}" destId="{795D8BE6-D89F-4D27-8B46-EC4344324CC3}" srcOrd="0" destOrd="0" presId="urn:microsoft.com/office/officeart/2005/8/layout/radial2"/>
    <dgm:cxn modelId="{1674893C-60D8-4ED0-953F-CACA7E2221A1}" type="presParOf" srcId="{795D8BE6-D89F-4D27-8B46-EC4344324CC3}" destId="{9CF62C60-A4CD-4AF2-88B3-50AFF8834085}" srcOrd="0" destOrd="0" presId="urn:microsoft.com/office/officeart/2005/8/layout/radial2"/>
    <dgm:cxn modelId="{9CBA65EF-D9C8-47AF-8E5C-38BA19254841}" type="presParOf" srcId="{795D8BE6-D89F-4D27-8B46-EC4344324CC3}" destId="{C9DF9E6E-916F-4606-A9CB-1581F40073DC}" srcOrd="1" destOrd="0" presId="urn:microsoft.com/office/officeart/2005/8/layout/radial2"/>
    <dgm:cxn modelId="{C480B41B-A0D9-4656-8865-C8A2687BB48C}" type="presParOf" srcId="{558D7C48-06A4-4A10-BDAE-1833382F30CA}" destId="{4062CBDA-081C-4667-88FC-2E68213B7F21}" srcOrd="1" destOrd="0" presId="urn:microsoft.com/office/officeart/2005/8/layout/radial2"/>
    <dgm:cxn modelId="{EA6F1A73-420F-4822-8A9C-BDEA355EFD15}" type="presParOf" srcId="{558D7C48-06A4-4A10-BDAE-1833382F30CA}" destId="{16DA54F0-15B2-4608-96D0-0A4F096B2338}" srcOrd="2" destOrd="0" presId="urn:microsoft.com/office/officeart/2005/8/layout/radial2"/>
    <dgm:cxn modelId="{4675BE19-D54D-437B-812E-EAFA0C88314E}" type="presParOf" srcId="{16DA54F0-15B2-4608-96D0-0A4F096B2338}" destId="{31B02B11-AE57-42CA-9ADB-77B60CB5F521}" srcOrd="0" destOrd="0" presId="urn:microsoft.com/office/officeart/2005/8/layout/radial2"/>
    <dgm:cxn modelId="{900C0E0A-CC4D-46A2-A61E-4CCC3E4F2DD3}" type="presParOf" srcId="{16DA54F0-15B2-4608-96D0-0A4F096B2338}" destId="{39B48622-86D3-46FF-9B71-3FACFBF53A24}" srcOrd="1" destOrd="0" presId="urn:microsoft.com/office/officeart/2005/8/layout/radial2"/>
    <dgm:cxn modelId="{D7B623DE-6DE5-4143-9EDE-B0ABC987290C}" type="presParOf" srcId="{558D7C48-06A4-4A10-BDAE-1833382F30CA}" destId="{764DBE23-D17E-47F3-A607-4F1BD5A4F10A}" srcOrd="3" destOrd="0" presId="urn:microsoft.com/office/officeart/2005/8/layout/radial2"/>
    <dgm:cxn modelId="{F3A7251B-7598-4A4C-BED3-666F4E686B82}" type="presParOf" srcId="{558D7C48-06A4-4A10-BDAE-1833382F30CA}" destId="{93CBF0D3-EF84-4E5F-85E3-FB824F8B4E82}" srcOrd="4" destOrd="0" presId="urn:microsoft.com/office/officeart/2005/8/layout/radial2"/>
    <dgm:cxn modelId="{B5BA1ED5-47A8-4A9D-AE1F-F6611F13F559}" type="presParOf" srcId="{93CBF0D3-EF84-4E5F-85E3-FB824F8B4E82}" destId="{8ECA932D-8A89-47E3-A291-A339212D5F77}" srcOrd="0" destOrd="0" presId="urn:microsoft.com/office/officeart/2005/8/layout/radial2"/>
    <dgm:cxn modelId="{BE2F399C-A87F-43B3-9331-2F46F973F8AE}" type="presParOf" srcId="{93CBF0D3-EF84-4E5F-85E3-FB824F8B4E82}" destId="{37F13E65-6C2B-4146-9F6E-A684DCB4EA29}" srcOrd="1" destOrd="0" presId="urn:microsoft.com/office/officeart/2005/8/layout/radial2"/>
    <dgm:cxn modelId="{A61310A3-B8E5-425F-87AD-3B4C0E530657}" type="presParOf" srcId="{558D7C48-06A4-4A10-BDAE-1833382F30CA}" destId="{2207EFC4-FDB3-4037-BC62-2AE74D864A82}" srcOrd="5" destOrd="0" presId="urn:microsoft.com/office/officeart/2005/8/layout/radial2"/>
    <dgm:cxn modelId="{252DD4BD-233A-49B4-823D-DA115383C7FC}" type="presParOf" srcId="{558D7C48-06A4-4A10-BDAE-1833382F30CA}" destId="{01851E04-74E2-4441-8766-DD5D98AEA853}" srcOrd="6" destOrd="0" presId="urn:microsoft.com/office/officeart/2005/8/layout/radial2"/>
    <dgm:cxn modelId="{821B444A-20F1-44DE-AF01-D9AA0C330D07}" type="presParOf" srcId="{01851E04-74E2-4441-8766-DD5D98AEA853}" destId="{6FE677A1-D881-4ADF-AC97-2455883170EF}" srcOrd="0" destOrd="0" presId="urn:microsoft.com/office/officeart/2005/8/layout/radial2"/>
    <dgm:cxn modelId="{CE8F4414-8A19-4D5C-86B4-9674318AFFA1}" type="presParOf" srcId="{01851E04-74E2-4441-8766-DD5D98AEA853}" destId="{D943123E-4042-49AA-AD92-01FA35CA4D03}" srcOrd="1" destOrd="0" presId="urn:microsoft.com/office/officeart/2005/8/layout/radial2"/>
    <dgm:cxn modelId="{1E268D9A-1CC8-4884-8CF6-85EC74EA6197}" type="presParOf" srcId="{558D7C48-06A4-4A10-BDAE-1833382F30CA}" destId="{BEC41D06-CCE8-473B-99D0-117A9BF9FA67}" srcOrd="7" destOrd="0" presId="urn:microsoft.com/office/officeart/2005/8/layout/radial2"/>
    <dgm:cxn modelId="{FED4B2C4-5979-4275-96D0-A3C1F8F11E0A}" type="presParOf" srcId="{558D7C48-06A4-4A10-BDAE-1833382F30CA}" destId="{7EE0CA04-02CA-44B6-B111-CB5E08BF174D}" srcOrd="8" destOrd="0" presId="urn:microsoft.com/office/officeart/2005/8/layout/radial2"/>
    <dgm:cxn modelId="{3578A681-6BB5-46F0-BACD-F6D7F9097A00}" type="presParOf" srcId="{7EE0CA04-02CA-44B6-B111-CB5E08BF174D}" destId="{0E4BC3A4-7E27-4F36-A291-E2728E201EE3}" srcOrd="0" destOrd="0" presId="urn:microsoft.com/office/officeart/2005/8/layout/radial2"/>
    <dgm:cxn modelId="{8E0AAFFE-CB92-4D60-B1F9-1D5F569F7B1B}" type="presParOf" srcId="{7EE0CA04-02CA-44B6-B111-CB5E08BF174D}" destId="{6A28F4BB-0461-4737-857D-B4ACD19597CE}" srcOrd="1" destOrd="0" presId="urn:microsoft.com/office/officeart/2005/8/layout/radial2"/>
    <dgm:cxn modelId="{E5CED5DC-FB9D-4DE8-876F-496483C09A7C}" type="presParOf" srcId="{558D7C48-06A4-4A10-BDAE-1833382F30CA}" destId="{0080617B-DAEA-4ED0-A3A7-EE561830CA01}" srcOrd="9" destOrd="0" presId="urn:microsoft.com/office/officeart/2005/8/layout/radial2"/>
    <dgm:cxn modelId="{1532C1A0-635D-48AF-A17C-54BF6100182D}" type="presParOf" srcId="{558D7C48-06A4-4A10-BDAE-1833382F30CA}" destId="{DB3CBDF7-2242-48AD-8B4E-A9FA1B328A89}" srcOrd="10" destOrd="0" presId="urn:microsoft.com/office/officeart/2005/8/layout/radial2"/>
    <dgm:cxn modelId="{E0A4BA0E-9D45-4DB3-ABDB-D6C3979E728E}" type="presParOf" srcId="{DB3CBDF7-2242-48AD-8B4E-A9FA1B328A89}" destId="{B26A709A-A627-400C-B09B-056B0452E203}" srcOrd="0" destOrd="0" presId="urn:microsoft.com/office/officeart/2005/8/layout/radial2"/>
    <dgm:cxn modelId="{ECB52D46-02C2-40DC-8A63-A29FF900958F}" type="presParOf" srcId="{DB3CBDF7-2242-48AD-8B4E-A9FA1B328A89}" destId="{9E5E8237-2FD1-4449-8CFB-BFF95F4A1371}"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088EAF-5C9E-4380-92C2-459CBD91FFAE}" type="doc">
      <dgm:prSet loTypeId="urn:microsoft.com/office/officeart/2005/8/layout/lProcess3" loCatId="process" qsTypeId="urn:microsoft.com/office/officeart/2005/8/quickstyle/3d3" qsCatId="3D" csTypeId="urn:microsoft.com/office/officeart/2005/8/colors/colorful2" csCatId="colorful" phldr="1"/>
      <dgm:spPr/>
      <dgm:t>
        <a:bodyPr/>
        <a:lstStyle/>
        <a:p>
          <a:endParaRPr lang="en-US"/>
        </a:p>
      </dgm:t>
    </dgm:pt>
    <dgm:pt modelId="{77875E0C-ED88-4616-976C-B07F74C87F4C}">
      <dgm:prSet phldrT="[Text]" custT="1"/>
      <dgm:spPr/>
      <dgm:t>
        <a:bodyPr/>
        <a:lstStyle/>
        <a:p>
          <a:pPr algn="l"/>
          <a:r>
            <a:rPr kumimoji="0" lang="en-US" sz="1400" b="1" dirty="0" smtClean="0">
              <a:latin typeface="Arial" pitchFamily="34" charset="0"/>
              <a:ea typeface="ＭＳ Ｐゴシック" pitchFamily="-112" charset="-128"/>
              <a:cs typeface="Arial" pitchFamily="34" charset="0"/>
            </a:rPr>
            <a:t>Advertising</a:t>
          </a:r>
          <a:endParaRPr lang="en-US" sz="1400" dirty="0">
            <a:latin typeface="Arial" pitchFamily="34" charset="0"/>
            <a:cs typeface="Arial" pitchFamily="34" charset="0"/>
          </a:endParaRPr>
        </a:p>
      </dgm:t>
    </dgm:pt>
    <dgm:pt modelId="{686590AB-1395-41D0-9647-F0A34C44D82D}" type="parTrans" cxnId="{BF048560-B0E6-4CBE-839B-19A1F8F450AE}">
      <dgm:prSet/>
      <dgm:spPr/>
      <dgm:t>
        <a:bodyPr/>
        <a:lstStyle/>
        <a:p>
          <a:pPr algn="l"/>
          <a:endParaRPr lang="en-US"/>
        </a:p>
      </dgm:t>
    </dgm:pt>
    <dgm:pt modelId="{14431ABC-DC09-43E9-8D5D-8ED285E563D6}" type="sibTrans" cxnId="{BF048560-B0E6-4CBE-839B-19A1F8F450AE}">
      <dgm:prSet/>
      <dgm:spPr/>
      <dgm:t>
        <a:bodyPr/>
        <a:lstStyle/>
        <a:p>
          <a:pPr algn="l"/>
          <a:endParaRPr lang="en-US"/>
        </a:p>
      </dgm:t>
    </dgm:pt>
    <dgm:pt modelId="{B8CC9B13-CE5C-436B-ACD3-BC7DBEC59528}">
      <dgm:prSet phldrT="[Text]" custT="1"/>
      <dgm:spPr/>
      <dgm:t>
        <a:bodyPr anchor="t"/>
        <a:lstStyle/>
        <a:p>
          <a:pPr algn="l"/>
          <a:r>
            <a:rPr kumimoji="0" lang="en-US" sz="1600" b="0" smtClean="0">
              <a:latin typeface="Georgia" pitchFamily="18" charset="0"/>
              <a:ea typeface="ＭＳ Ｐゴシック" pitchFamily="-112" charset="-128"/>
              <a:cs typeface="+mn-cs"/>
            </a:rPr>
            <a:t>[List plans for advertising, if any.]</a:t>
          </a:r>
          <a:endParaRPr lang="en-US" sz="1600" dirty="0">
            <a:latin typeface="Georgia" pitchFamily="18" charset="0"/>
          </a:endParaRPr>
        </a:p>
      </dgm:t>
    </dgm:pt>
    <dgm:pt modelId="{AFB5A3BC-3718-4808-923D-D46F3E5083E4}" type="parTrans" cxnId="{C062C626-45A4-4613-BE0A-532822429D74}">
      <dgm:prSet/>
      <dgm:spPr/>
      <dgm:t>
        <a:bodyPr/>
        <a:lstStyle/>
        <a:p>
          <a:pPr algn="l"/>
          <a:endParaRPr lang="en-US"/>
        </a:p>
      </dgm:t>
    </dgm:pt>
    <dgm:pt modelId="{87F1A11C-855F-4610-86AC-F0775146DE7C}" type="sibTrans" cxnId="{C062C626-45A4-4613-BE0A-532822429D74}">
      <dgm:prSet/>
      <dgm:spPr/>
      <dgm:t>
        <a:bodyPr/>
        <a:lstStyle/>
        <a:p>
          <a:pPr algn="l"/>
          <a:endParaRPr lang="en-US"/>
        </a:p>
      </dgm:t>
    </dgm:pt>
    <dgm:pt modelId="{75570873-FDB5-41D8-ADDB-C74AC9BEFED9}">
      <dgm:prSet phldrT="[Text]" custT="1"/>
      <dgm:spPr/>
      <dgm:t>
        <a:bodyPr/>
        <a:lstStyle/>
        <a:p>
          <a:pPr algn="ctr"/>
          <a:r>
            <a:rPr lang="en-US" sz="1800" b="0" dirty="0" smtClean="0">
              <a:latin typeface="Georgia" pitchFamily="18" charset="0"/>
            </a:rPr>
            <a:t>[$]</a:t>
          </a:r>
          <a:endParaRPr lang="en-US" sz="1800" b="0" dirty="0">
            <a:latin typeface="Georgia" pitchFamily="18" charset="0"/>
          </a:endParaRPr>
        </a:p>
      </dgm:t>
    </dgm:pt>
    <dgm:pt modelId="{65E8710A-C5F9-49D8-9E25-CC3BA598AD95}" type="parTrans" cxnId="{42D19B0C-2E78-4BF2-A2E4-EB353BBB5AC8}">
      <dgm:prSet/>
      <dgm:spPr/>
      <dgm:t>
        <a:bodyPr/>
        <a:lstStyle/>
        <a:p>
          <a:pPr algn="l"/>
          <a:endParaRPr lang="en-US"/>
        </a:p>
      </dgm:t>
    </dgm:pt>
    <dgm:pt modelId="{B9123524-B7D8-4D14-A81E-214C94EF7E07}" type="sibTrans" cxnId="{42D19B0C-2E78-4BF2-A2E4-EB353BBB5AC8}">
      <dgm:prSet/>
      <dgm:spPr/>
      <dgm:t>
        <a:bodyPr/>
        <a:lstStyle/>
        <a:p>
          <a:pPr algn="l"/>
          <a:endParaRPr lang="en-US"/>
        </a:p>
      </dgm:t>
    </dgm:pt>
    <dgm:pt modelId="{271CED29-FC0A-436E-9C74-26431CB99479}">
      <dgm:prSet phldrT="[Text]" custT="1"/>
      <dgm:spPr/>
      <dgm:t>
        <a:bodyPr/>
        <a:lstStyle/>
        <a:p>
          <a:pPr algn="l"/>
          <a:r>
            <a:rPr kumimoji="0" lang="en-US" sz="1400" b="1" smtClean="0">
              <a:latin typeface="Arial" pitchFamily="34" charset="0"/>
              <a:ea typeface="ＭＳ Ｐゴシック" pitchFamily="-112" charset="-128"/>
              <a:cs typeface="Arial" pitchFamily="34" charset="0"/>
            </a:rPr>
            <a:t>Personal Selling</a:t>
          </a:r>
          <a:endParaRPr lang="en-US" sz="1400" dirty="0">
            <a:latin typeface="Arial" pitchFamily="34" charset="0"/>
            <a:cs typeface="Arial" pitchFamily="34" charset="0"/>
          </a:endParaRPr>
        </a:p>
      </dgm:t>
    </dgm:pt>
    <dgm:pt modelId="{D6629B06-506B-404E-9EFA-E5E7D3CCBB88}" type="parTrans" cxnId="{41F70A09-C644-4FDC-88B2-FD210CD0F464}">
      <dgm:prSet/>
      <dgm:spPr/>
      <dgm:t>
        <a:bodyPr/>
        <a:lstStyle/>
        <a:p>
          <a:pPr algn="l"/>
          <a:endParaRPr lang="en-US"/>
        </a:p>
      </dgm:t>
    </dgm:pt>
    <dgm:pt modelId="{C9ABE3FD-00EA-4777-99D2-83F9D94DCD99}" type="sibTrans" cxnId="{41F70A09-C644-4FDC-88B2-FD210CD0F464}">
      <dgm:prSet/>
      <dgm:spPr/>
      <dgm:t>
        <a:bodyPr/>
        <a:lstStyle/>
        <a:p>
          <a:pPr algn="l"/>
          <a:endParaRPr lang="en-US"/>
        </a:p>
      </dgm:t>
    </dgm:pt>
    <dgm:pt modelId="{29E67DB3-40B5-4D3D-82FD-7942957D7BDF}">
      <dgm:prSet phldrT="[Text]" custT="1"/>
      <dgm:spPr/>
      <dgm:t>
        <a:bodyPr anchor="t"/>
        <a:lstStyle/>
        <a:p>
          <a:pPr algn="l" rtl="0"/>
          <a:r>
            <a:rPr kumimoji="0" lang="en-US" sz="1600" b="0" smtClean="0">
              <a:latin typeface="Georgia" pitchFamily="18" charset="0"/>
              <a:ea typeface="ＭＳ Ｐゴシック" pitchFamily="-112" charset="-128"/>
              <a:cs typeface="+mn-cs"/>
            </a:rPr>
            <a:t>[List plans for personal selling, if any.]</a:t>
          </a:r>
          <a:endParaRPr lang="en-US" sz="1600" dirty="0">
            <a:latin typeface="Georgia" pitchFamily="18" charset="0"/>
          </a:endParaRPr>
        </a:p>
      </dgm:t>
    </dgm:pt>
    <dgm:pt modelId="{9DFDC5A9-82DA-4B4F-8D8C-63CD31630142}" type="parTrans" cxnId="{D869ABC4-7C37-45D6-BF79-C2F84E8B6EBB}">
      <dgm:prSet/>
      <dgm:spPr/>
      <dgm:t>
        <a:bodyPr/>
        <a:lstStyle/>
        <a:p>
          <a:pPr algn="l"/>
          <a:endParaRPr lang="en-US"/>
        </a:p>
      </dgm:t>
    </dgm:pt>
    <dgm:pt modelId="{772887AC-A268-4B0B-9C4B-880A0F87553C}" type="sibTrans" cxnId="{D869ABC4-7C37-45D6-BF79-C2F84E8B6EBB}">
      <dgm:prSet/>
      <dgm:spPr/>
      <dgm:t>
        <a:bodyPr/>
        <a:lstStyle/>
        <a:p>
          <a:pPr algn="l"/>
          <a:endParaRPr lang="en-US"/>
        </a:p>
      </dgm:t>
    </dgm:pt>
    <dgm:pt modelId="{29A6EAFD-B586-42F6-A5B5-A24717CDE48A}">
      <dgm:prSet phldrT="[Text]" custT="1"/>
      <dgm:spPr/>
      <dgm:t>
        <a:bodyPr/>
        <a:lstStyle/>
        <a:p>
          <a:pPr algn="ctr"/>
          <a:r>
            <a:rPr lang="en-US" sz="1800" b="0" dirty="0" smtClean="0">
              <a:latin typeface="Georgia" pitchFamily="18" charset="0"/>
            </a:rPr>
            <a:t>[$]</a:t>
          </a:r>
          <a:endParaRPr lang="en-US" sz="1800" b="0" dirty="0">
            <a:latin typeface="Georgia" pitchFamily="18" charset="0"/>
          </a:endParaRPr>
        </a:p>
      </dgm:t>
    </dgm:pt>
    <dgm:pt modelId="{24E5A0C1-1E59-48AE-8DE1-776D77FC55BB}" type="parTrans" cxnId="{246E6108-0F0D-4DF8-ADE2-BE5EA538F64F}">
      <dgm:prSet/>
      <dgm:spPr/>
      <dgm:t>
        <a:bodyPr/>
        <a:lstStyle/>
        <a:p>
          <a:pPr algn="l"/>
          <a:endParaRPr lang="en-US"/>
        </a:p>
      </dgm:t>
    </dgm:pt>
    <dgm:pt modelId="{A2C37691-389B-4205-960D-64DC55138608}" type="sibTrans" cxnId="{246E6108-0F0D-4DF8-ADE2-BE5EA538F64F}">
      <dgm:prSet/>
      <dgm:spPr/>
      <dgm:t>
        <a:bodyPr/>
        <a:lstStyle/>
        <a:p>
          <a:pPr algn="l"/>
          <a:endParaRPr lang="en-US"/>
        </a:p>
      </dgm:t>
    </dgm:pt>
    <dgm:pt modelId="{E44C8671-8A8F-4702-B245-72278980BC45}">
      <dgm:prSet custT="1"/>
      <dgm:spPr/>
      <dgm:t>
        <a:bodyPr/>
        <a:lstStyle/>
        <a:p>
          <a:pPr algn="l"/>
          <a:r>
            <a:rPr kumimoji="0" lang="en-US" sz="1400" b="1" smtClean="0">
              <a:latin typeface="Arial" pitchFamily="34" charset="0"/>
              <a:ea typeface="ＭＳ Ｐゴシック" pitchFamily="-112" charset="-128"/>
              <a:cs typeface="Arial" pitchFamily="34" charset="0"/>
            </a:rPr>
            <a:t>Sales Promotion</a:t>
          </a:r>
          <a:endParaRPr lang="en-US" sz="1400" dirty="0">
            <a:latin typeface="Arial" pitchFamily="34" charset="0"/>
            <a:cs typeface="Arial" pitchFamily="34" charset="0"/>
          </a:endParaRPr>
        </a:p>
      </dgm:t>
    </dgm:pt>
    <dgm:pt modelId="{1E055243-FC7C-4074-A801-FC72DDE41D86}" type="parTrans" cxnId="{6CF8F229-6651-4C2E-AD7E-D7442B38EDBE}">
      <dgm:prSet/>
      <dgm:spPr/>
      <dgm:t>
        <a:bodyPr/>
        <a:lstStyle/>
        <a:p>
          <a:pPr algn="l"/>
          <a:endParaRPr lang="en-US"/>
        </a:p>
      </dgm:t>
    </dgm:pt>
    <dgm:pt modelId="{46EFB652-9396-4722-9D6D-B5508AA133DB}" type="sibTrans" cxnId="{6CF8F229-6651-4C2E-AD7E-D7442B38EDBE}">
      <dgm:prSet/>
      <dgm:spPr/>
      <dgm:t>
        <a:bodyPr/>
        <a:lstStyle/>
        <a:p>
          <a:pPr algn="l"/>
          <a:endParaRPr lang="en-US"/>
        </a:p>
      </dgm:t>
    </dgm:pt>
    <dgm:pt modelId="{CD1ED14C-F038-4D36-B85C-D692AAD43C84}">
      <dgm:prSet custT="1"/>
      <dgm:spPr/>
      <dgm:t>
        <a:bodyPr/>
        <a:lstStyle/>
        <a:p>
          <a:pPr algn="l"/>
          <a:r>
            <a:rPr kumimoji="0" lang="en-US" sz="1400" b="1" smtClean="0">
              <a:latin typeface="Arial" pitchFamily="34" charset="0"/>
              <a:ea typeface="ＭＳ Ｐゴシック" pitchFamily="-112" charset="-128"/>
              <a:cs typeface="Arial" pitchFamily="34" charset="0"/>
            </a:rPr>
            <a:t>Other</a:t>
          </a:r>
          <a:endParaRPr lang="en-US" sz="1400" dirty="0">
            <a:latin typeface="Arial" pitchFamily="34" charset="0"/>
            <a:cs typeface="Arial" pitchFamily="34" charset="0"/>
          </a:endParaRPr>
        </a:p>
      </dgm:t>
    </dgm:pt>
    <dgm:pt modelId="{0A40EEFC-4ACF-4A3E-8AED-575D43C3E9BC}" type="parTrans" cxnId="{AFEADE18-195F-4F8C-905A-A15323716CA2}">
      <dgm:prSet/>
      <dgm:spPr/>
      <dgm:t>
        <a:bodyPr/>
        <a:lstStyle/>
        <a:p>
          <a:pPr algn="l"/>
          <a:endParaRPr lang="en-US"/>
        </a:p>
      </dgm:t>
    </dgm:pt>
    <dgm:pt modelId="{6E983E4B-9F7A-480E-918A-6A6238633D00}" type="sibTrans" cxnId="{AFEADE18-195F-4F8C-905A-A15323716CA2}">
      <dgm:prSet/>
      <dgm:spPr/>
      <dgm:t>
        <a:bodyPr/>
        <a:lstStyle/>
        <a:p>
          <a:pPr algn="l"/>
          <a:endParaRPr lang="en-US"/>
        </a:p>
      </dgm:t>
    </dgm:pt>
    <dgm:pt modelId="{4B9463EB-A662-4B3C-A16E-CABAE8BE1629}">
      <dgm:prSet custT="1"/>
      <dgm:spPr/>
      <dgm:t>
        <a:bodyPr anchor="t"/>
        <a:lstStyle/>
        <a:p>
          <a:pPr algn="l"/>
          <a:r>
            <a:rPr kumimoji="0" lang="en-US" sz="1600" b="0" smtClean="0">
              <a:latin typeface="Georgia" pitchFamily="18" charset="0"/>
              <a:ea typeface="ＭＳ Ｐゴシック" pitchFamily="-112" charset="-128"/>
              <a:cs typeface="+mn-cs"/>
            </a:rPr>
            <a:t>[List plans for personal selling, if any.]</a:t>
          </a:r>
          <a:endParaRPr lang="en-US" sz="1600" dirty="0">
            <a:latin typeface="Georgia" pitchFamily="18" charset="0"/>
          </a:endParaRPr>
        </a:p>
      </dgm:t>
    </dgm:pt>
    <dgm:pt modelId="{72289C18-55F7-4CA5-94F2-D26B64A71C79}" type="parTrans" cxnId="{B9F065A2-6619-4987-9AF8-18033336167F}">
      <dgm:prSet/>
      <dgm:spPr/>
      <dgm:t>
        <a:bodyPr/>
        <a:lstStyle/>
        <a:p>
          <a:pPr algn="l"/>
          <a:endParaRPr lang="en-US"/>
        </a:p>
      </dgm:t>
    </dgm:pt>
    <dgm:pt modelId="{BD264D12-938F-40C5-8F3F-A005842EEB33}" type="sibTrans" cxnId="{B9F065A2-6619-4987-9AF8-18033336167F}">
      <dgm:prSet/>
      <dgm:spPr/>
      <dgm:t>
        <a:bodyPr/>
        <a:lstStyle/>
        <a:p>
          <a:pPr algn="l"/>
          <a:endParaRPr lang="en-US"/>
        </a:p>
      </dgm:t>
    </dgm:pt>
    <dgm:pt modelId="{AA4CD914-C8D1-45FD-A002-C0FEBF7E7B96}">
      <dgm:prSet custT="1"/>
      <dgm:spPr/>
      <dgm:t>
        <a:bodyPr/>
        <a:lstStyle/>
        <a:p>
          <a:pPr algn="ctr"/>
          <a:r>
            <a:rPr lang="en-US" sz="1800" b="0" dirty="0" smtClean="0">
              <a:latin typeface="Georgia" pitchFamily="18" charset="0"/>
            </a:rPr>
            <a:t>[$]</a:t>
          </a:r>
          <a:endParaRPr lang="en-US" sz="1800" b="0" dirty="0">
            <a:latin typeface="Georgia" pitchFamily="18" charset="0"/>
          </a:endParaRPr>
        </a:p>
      </dgm:t>
    </dgm:pt>
    <dgm:pt modelId="{1F865727-75EA-4D2A-BDE6-BF1CF8841758}" type="parTrans" cxnId="{6541408B-24EB-4D3B-94E8-FD76A6895735}">
      <dgm:prSet/>
      <dgm:spPr/>
      <dgm:t>
        <a:bodyPr/>
        <a:lstStyle/>
        <a:p>
          <a:pPr algn="l"/>
          <a:endParaRPr lang="en-US"/>
        </a:p>
      </dgm:t>
    </dgm:pt>
    <dgm:pt modelId="{75A425E2-6B34-44DC-AAEB-EF36C7BA3BFE}" type="sibTrans" cxnId="{6541408B-24EB-4D3B-94E8-FD76A6895735}">
      <dgm:prSet/>
      <dgm:spPr/>
      <dgm:t>
        <a:bodyPr/>
        <a:lstStyle/>
        <a:p>
          <a:pPr algn="l"/>
          <a:endParaRPr lang="en-US"/>
        </a:p>
      </dgm:t>
    </dgm:pt>
    <dgm:pt modelId="{49529679-E85E-4E58-A67C-94DCA7FE44F6}">
      <dgm:prSet custT="1"/>
      <dgm:spPr/>
      <dgm:t>
        <a:bodyPr anchor="t"/>
        <a:lstStyle/>
        <a:p>
          <a:pPr algn="l"/>
          <a:r>
            <a:rPr kumimoji="0" lang="en-US" sz="1600" b="0" smtClean="0">
              <a:latin typeface="Georgia" pitchFamily="18" charset="0"/>
              <a:ea typeface="ＭＳ Ｐゴシック" pitchFamily="-112" charset="-128"/>
              <a:cs typeface="+mn-cs"/>
            </a:rPr>
            <a:t>[List plans for visual merchandising or</a:t>
          </a:r>
        </a:p>
        <a:p>
          <a:pPr algn="l" rtl="0"/>
          <a:r>
            <a:rPr kumimoji="0" lang="en-US" sz="1600" b="0" smtClean="0">
              <a:latin typeface="Georgia" pitchFamily="18" charset="0"/>
              <a:ea typeface="ＭＳ Ｐゴシック" pitchFamily="-112" charset="-128"/>
              <a:cs typeface="+mn-cs"/>
            </a:rPr>
            <a:t>public relations, if any.]</a:t>
          </a:r>
          <a:endParaRPr lang="en-US" sz="1600" dirty="0">
            <a:latin typeface="Georgia" pitchFamily="18" charset="0"/>
          </a:endParaRPr>
        </a:p>
      </dgm:t>
    </dgm:pt>
    <dgm:pt modelId="{25C6C350-09A1-41E2-B147-1EFBF86DF830}" type="parTrans" cxnId="{C3DBECBE-86DB-46A2-A002-835C558D6061}">
      <dgm:prSet/>
      <dgm:spPr/>
      <dgm:t>
        <a:bodyPr/>
        <a:lstStyle/>
        <a:p>
          <a:pPr algn="l"/>
          <a:endParaRPr lang="en-US"/>
        </a:p>
      </dgm:t>
    </dgm:pt>
    <dgm:pt modelId="{94E30201-BD4D-487A-B0EA-A8B8C3B18746}" type="sibTrans" cxnId="{C3DBECBE-86DB-46A2-A002-835C558D6061}">
      <dgm:prSet/>
      <dgm:spPr/>
      <dgm:t>
        <a:bodyPr/>
        <a:lstStyle/>
        <a:p>
          <a:pPr algn="l"/>
          <a:endParaRPr lang="en-US"/>
        </a:p>
      </dgm:t>
    </dgm:pt>
    <dgm:pt modelId="{D7C524F8-7585-406E-ABAD-C3E35ED7DC00}">
      <dgm:prSet custT="1"/>
      <dgm:spPr/>
      <dgm:t>
        <a:bodyPr/>
        <a:lstStyle/>
        <a:p>
          <a:pPr algn="ctr"/>
          <a:r>
            <a:rPr lang="en-US" sz="1800" b="0" dirty="0" smtClean="0">
              <a:latin typeface="Georgia" pitchFamily="18" charset="0"/>
            </a:rPr>
            <a:t>[$]</a:t>
          </a:r>
          <a:endParaRPr lang="en-US" sz="1800" b="0" dirty="0">
            <a:latin typeface="Georgia" pitchFamily="18" charset="0"/>
          </a:endParaRPr>
        </a:p>
      </dgm:t>
    </dgm:pt>
    <dgm:pt modelId="{811E523A-D0C0-4432-B9E9-C5096A992E0B}" type="parTrans" cxnId="{5C12C5CA-71D4-4B47-A1BC-B5CC42FE91FE}">
      <dgm:prSet/>
      <dgm:spPr/>
      <dgm:t>
        <a:bodyPr/>
        <a:lstStyle/>
        <a:p>
          <a:pPr algn="l"/>
          <a:endParaRPr lang="en-US"/>
        </a:p>
      </dgm:t>
    </dgm:pt>
    <dgm:pt modelId="{03DAF87D-910A-4277-96B5-E1C8AD4FE9A5}" type="sibTrans" cxnId="{5C12C5CA-71D4-4B47-A1BC-B5CC42FE91FE}">
      <dgm:prSet/>
      <dgm:spPr/>
      <dgm:t>
        <a:bodyPr/>
        <a:lstStyle/>
        <a:p>
          <a:pPr algn="l"/>
          <a:endParaRPr lang="en-US"/>
        </a:p>
      </dgm:t>
    </dgm:pt>
    <dgm:pt modelId="{7F4494BD-9AEC-4510-B703-CF63AB41BEDB}">
      <dgm:prSet custT="1">
        <dgm:style>
          <a:lnRef idx="0">
            <a:schemeClr val="accent2"/>
          </a:lnRef>
          <a:fillRef idx="3">
            <a:schemeClr val="accent2"/>
          </a:fillRef>
          <a:effectRef idx="3">
            <a:schemeClr val="accent2"/>
          </a:effectRef>
          <a:fontRef idx="minor">
            <a:schemeClr val="lt1"/>
          </a:fontRef>
        </dgm:style>
      </dgm:prSet>
      <dgm:spPr/>
      <dgm:t>
        <a:bodyPr/>
        <a:lstStyle/>
        <a:p>
          <a:pPr algn="l"/>
          <a:r>
            <a:rPr kumimoji="0" lang="en-US" sz="2400" b="1" smtClean="0">
              <a:latin typeface="Arial" pitchFamily="34" charset="0"/>
              <a:ea typeface="ＭＳ Ｐゴシック" pitchFamily="-112" charset="-128"/>
              <a:cs typeface="Arial" pitchFamily="34" charset="0"/>
            </a:rPr>
            <a:t>Total Monthly Promotional Expense</a:t>
          </a:r>
          <a:endParaRPr kumimoji="0" lang="en-US" sz="2400" b="1" dirty="0">
            <a:latin typeface="Arial" pitchFamily="34" charset="0"/>
            <a:ea typeface="ＭＳ Ｐゴシック" pitchFamily="-112" charset="-128"/>
            <a:cs typeface="Arial" pitchFamily="34" charset="0"/>
          </a:endParaRPr>
        </a:p>
      </dgm:t>
    </dgm:pt>
    <dgm:pt modelId="{2652AFD3-4386-4414-B875-8AD4450EE61F}" type="parTrans" cxnId="{E07F870C-F636-4559-8027-58C62384818A}">
      <dgm:prSet/>
      <dgm:spPr/>
      <dgm:t>
        <a:bodyPr/>
        <a:lstStyle/>
        <a:p>
          <a:endParaRPr lang="en-US"/>
        </a:p>
      </dgm:t>
    </dgm:pt>
    <dgm:pt modelId="{E309D768-68E4-4705-8EDA-CA4AEB4077E6}" type="sibTrans" cxnId="{E07F870C-F636-4559-8027-58C62384818A}">
      <dgm:prSet/>
      <dgm:spPr/>
      <dgm:t>
        <a:bodyPr/>
        <a:lstStyle/>
        <a:p>
          <a:endParaRPr lang="en-US"/>
        </a:p>
      </dgm:t>
    </dgm:pt>
    <dgm:pt modelId="{6A20F64D-ABC6-4C81-9841-9CD757E52D0B}">
      <dgm:prSet custT="1"/>
      <dgm:spPr/>
      <dgm:t>
        <a:bodyPr/>
        <a:lstStyle/>
        <a:p>
          <a:pPr algn="ctr"/>
          <a:r>
            <a:rPr lang="en-US" sz="1800" b="1" dirty="0" smtClean="0">
              <a:latin typeface="Georgia" pitchFamily="18" charset="0"/>
            </a:rPr>
            <a:t>[$]</a:t>
          </a:r>
          <a:endParaRPr lang="en-US" sz="1800" b="1" dirty="0">
            <a:latin typeface="Georgia" pitchFamily="18" charset="0"/>
          </a:endParaRPr>
        </a:p>
      </dgm:t>
    </dgm:pt>
    <dgm:pt modelId="{2C7B442E-B186-4BD9-A5A9-43B8E1DB5DF3}" type="parTrans" cxnId="{EB32ADF3-CB88-4D24-895D-0CFF67131653}">
      <dgm:prSet/>
      <dgm:spPr/>
      <dgm:t>
        <a:bodyPr/>
        <a:lstStyle/>
        <a:p>
          <a:endParaRPr lang="en-US"/>
        </a:p>
      </dgm:t>
    </dgm:pt>
    <dgm:pt modelId="{FCA7DC0B-3AED-4049-8D80-7741DD5A0402}" type="sibTrans" cxnId="{EB32ADF3-CB88-4D24-895D-0CFF67131653}">
      <dgm:prSet/>
      <dgm:spPr/>
      <dgm:t>
        <a:bodyPr/>
        <a:lstStyle/>
        <a:p>
          <a:endParaRPr lang="en-US"/>
        </a:p>
      </dgm:t>
    </dgm:pt>
    <dgm:pt modelId="{2AF79F96-E5FC-4E40-B862-273DFCBC5852}">
      <dgm:prSet phldrT="[Text]" custT="1"/>
      <dgm:spPr/>
      <dgm:t>
        <a:bodyPr/>
        <a:lstStyle/>
        <a:p>
          <a:pPr algn="ctr"/>
          <a:r>
            <a:rPr lang="en-US" sz="1800" b="0" dirty="0" smtClean="0">
              <a:latin typeface="Georgia" pitchFamily="18" charset="0"/>
            </a:rPr>
            <a:t>[$]</a:t>
          </a:r>
          <a:endParaRPr lang="en-US" sz="1800" b="0" dirty="0">
            <a:latin typeface="Georgia" pitchFamily="18" charset="0"/>
          </a:endParaRPr>
        </a:p>
      </dgm:t>
    </dgm:pt>
    <dgm:pt modelId="{0F0B233A-1B2A-447F-9EFB-CB549B0A0F4E}" type="sibTrans" cxnId="{A3B89F3D-C608-4A4C-82B3-BEE88D47B2B9}">
      <dgm:prSet/>
      <dgm:spPr/>
      <dgm:t>
        <a:bodyPr/>
        <a:lstStyle/>
        <a:p>
          <a:pPr algn="l"/>
          <a:endParaRPr lang="en-US"/>
        </a:p>
      </dgm:t>
    </dgm:pt>
    <dgm:pt modelId="{A19EFF13-3E6C-41E4-AAFB-B2BB0184CE55}" type="parTrans" cxnId="{A3B89F3D-C608-4A4C-82B3-BEE88D47B2B9}">
      <dgm:prSet/>
      <dgm:spPr/>
      <dgm:t>
        <a:bodyPr/>
        <a:lstStyle/>
        <a:p>
          <a:pPr algn="l"/>
          <a:endParaRPr lang="en-US"/>
        </a:p>
      </dgm:t>
    </dgm:pt>
    <dgm:pt modelId="{56595FA7-46CF-41B1-A8F0-D9C29D9D53C4}">
      <dgm:prSet phldrT="[Text]" custT="1"/>
      <dgm:spPr/>
      <dgm:t>
        <a:bodyPr anchor="t"/>
        <a:lstStyle/>
        <a:p>
          <a:pPr algn="l" rtl="0"/>
          <a:r>
            <a:rPr kumimoji="0" lang="en-US" sz="1600" b="0" smtClean="0">
              <a:latin typeface="Georgia" pitchFamily="18" charset="0"/>
              <a:ea typeface="ＭＳ Ｐゴシック" pitchFamily="-112" charset="-128"/>
              <a:cs typeface="+mn-cs"/>
            </a:rPr>
            <a:t>[List plans for publicity, if any.]</a:t>
          </a:r>
          <a:endParaRPr lang="en-US" sz="1600" dirty="0">
            <a:latin typeface="Georgia" pitchFamily="18" charset="0"/>
          </a:endParaRPr>
        </a:p>
      </dgm:t>
    </dgm:pt>
    <dgm:pt modelId="{D2324412-9128-49B0-AB00-2A11ADE5C727}">
      <dgm:prSet phldrT="[Text]" custT="1"/>
      <dgm:spPr/>
      <dgm:t>
        <a:bodyPr/>
        <a:lstStyle/>
        <a:p>
          <a:pPr algn="l"/>
          <a:r>
            <a:rPr kumimoji="0" lang="en-US" sz="1400" b="1" smtClean="0">
              <a:latin typeface="Arial" pitchFamily="34" charset="0"/>
              <a:ea typeface="ＭＳ Ｐゴシック" pitchFamily="-112" charset="-128"/>
              <a:cs typeface="Arial" pitchFamily="34" charset="0"/>
            </a:rPr>
            <a:t>Publicity</a:t>
          </a:r>
          <a:endParaRPr lang="en-US" sz="1400" dirty="0">
            <a:latin typeface="Arial" pitchFamily="34" charset="0"/>
            <a:cs typeface="Arial" pitchFamily="34" charset="0"/>
          </a:endParaRPr>
        </a:p>
      </dgm:t>
    </dgm:pt>
    <dgm:pt modelId="{C1824B63-FA06-4D18-ACF6-65B3A4484DAA}" type="sibTrans" cxnId="{EF8C3FB7-CBDD-4A26-9CAC-8AD82A03C722}">
      <dgm:prSet/>
      <dgm:spPr/>
      <dgm:t>
        <a:bodyPr/>
        <a:lstStyle/>
        <a:p>
          <a:pPr algn="l"/>
          <a:endParaRPr lang="en-US"/>
        </a:p>
      </dgm:t>
    </dgm:pt>
    <dgm:pt modelId="{B90EB92A-7626-440A-B059-600756DEC6BE}" type="parTrans" cxnId="{EF8C3FB7-CBDD-4A26-9CAC-8AD82A03C722}">
      <dgm:prSet/>
      <dgm:spPr/>
      <dgm:t>
        <a:bodyPr/>
        <a:lstStyle/>
        <a:p>
          <a:pPr algn="l"/>
          <a:endParaRPr lang="en-US"/>
        </a:p>
      </dgm:t>
    </dgm:pt>
    <dgm:pt modelId="{C17BEC37-CBC3-4FCC-9292-E7B60D939EB3}" type="sibTrans" cxnId="{4595A5A6-1968-46BE-A0C5-E2FA435A0537}">
      <dgm:prSet/>
      <dgm:spPr/>
      <dgm:t>
        <a:bodyPr/>
        <a:lstStyle/>
        <a:p>
          <a:pPr algn="l"/>
          <a:endParaRPr lang="en-US"/>
        </a:p>
      </dgm:t>
    </dgm:pt>
    <dgm:pt modelId="{CE0225E6-3C35-46FC-BEDA-1251E804E695}" type="parTrans" cxnId="{4595A5A6-1968-46BE-A0C5-E2FA435A0537}">
      <dgm:prSet/>
      <dgm:spPr/>
      <dgm:t>
        <a:bodyPr/>
        <a:lstStyle/>
        <a:p>
          <a:pPr algn="l"/>
          <a:endParaRPr lang="en-US"/>
        </a:p>
      </dgm:t>
    </dgm:pt>
    <dgm:pt modelId="{81928DEB-23E7-4566-AAD8-D4E50438F3DC}" type="pres">
      <dgm:prSet presAssocID="{5D088EAF-5C9E-4380-92C2-459CBD91FFAE}" presName="Name0" presStyleCnt="0">
        <dgm:presLayoutVars>
          <dgm:chPref val="3"/>
          <dgm:dir/>
          <dgm:animLvl val="lvl"/>
          <dgm:resizeHandles/>
        </dgm:presLayoutVars>
      </dgm:prSet>
      <dgm:spPr/>
      <dgm:t>
        <a:bodyPr/>
        <a:lstStyle/>
        <a:p>
          <a:endParaRPr lang="en-US"/>
        </a:p>
      </dgm:t>
    </dgm:pt>
    <dgm:pt modelId="{807D63B0-6EC4-4AAA-A5AB-29E9B747093B}" type="pres">
      <dgm:prSet presAssocID="{77875E0C-ED88-4616-976C-B07F74C87F4C}" presName="horFlow" presStyleCnt="0"/>
      <dgm:spPr/>
      <dgm:t>
        <a:bodyPr/>
        <a:lstStyle/>
        <a:p>
          <a:endParaRPr lang="en-US"/>
        </a:p>
      </dgm:t>
    </dgm:pt>
    <dgm:pt modelId="{8860C7E2-1C1E-4070-A52C-F8275CD6D764}" type="pres">
      <dgm:prSet presAssocID="{77875E0C-ED88-4616-976C-B07F74C87F4C}" presName="bigChev" presStyleLbl="node1" presStyleIdx="0" presStyleCnt="6" custScaleX="132131" custScaleY="120865" custLinFactX="-85688" custLinFactNeighborX="-100000" custLinFactNeighborY="-294"/>
      <dgm:spPr/>
      <dgm:t>
        <a:bodyPr/>
        <a:lstStyle/>
        <a:p>
          <a:endParaRPr lang="en-US"/>
        </a:p>
      </dgm:t>
    </dgm:pt>
    <dgm:pt modelId="{262BB481-B521-4D03-AB96-5DE2C41530B4}" type="pres">
      <dgm:prSet presAssocID="{AFB5A3BC-3718-4808-923D-D46F3E5083E4}" presName="parTrans" presStyleCnt="0"/>
      <dgm:spPr/>
      <dgm:t>
        <a:bodyPr/>
        <a:lstStyle/>
        <a:p>
          <a:endParaRPr lang="en-US"/>
        </a:p>
      </dgm:t>
    </dgm:pt>
    <dgm:pt modelId="{147D333D-A6F8-490F-A01B-454BFC967F83}" type="pres">
      <dgm:prSet presAssocID="{B8CC9B13-CE5C-436B-ACD3-BC7DBEC59528}" presName="node" presStyleLbl="alignAccFollowNode1" presStyleIdx="0" presStyleCnt="11" custScaleX="458669" custScaleY="143531" custLinFactNeighborX="13980" custLinFactNeighborY="5192">
        <dgm:presLayoutVars>
          <dgm:bulletEnabled val="1"/>
        </dgm:presLayoutVars>
      </dgm:prSet>
      <dgm:spPr/>
      <dgm:t>
        <a:bodyPr/>
        <a:lstStyle/>
        <a:p>
          <a:endParaRPr lang="en-US"/>
        </a:p>
      </dgm:t>
    </dgm:pt>
    <dgm:pt modelId="{CEF1FF84-00EE-43E2-BC3D-408919F869C9}" type="pres">
      <dgm:prSet presAssocID="{87F1A11C-855F-4610-86AC-F0775146DE7C}" presName="sibTrans" presStyleCnt="0"/>
      <dgm:spPr/>
      <dgm:t>
        <a:bodyPr/>
        <a:lstStyle/>
        <a:p>
          <a:endParaRPr lang="en-US"/>
        </a:p>
      </dgm:t>
    </dgm:pt>
    <dgm:pt modelId="{46F29F34-308A-4F36-8112-E852C6ABB5DD}" type="pres">
      <dgm:prSet presAssocID="{75570873-FDB5-41D8-ADDB-C74AC9BEFED9}" presName="node" presStyleLbl="alignAccFollowNode1" presStyleIdx="1" presStyleCnt="11" custScaleX="171426" custScaleY="141470" custLinFactX="164036" custLinFactNeighborX="200000" custLinFactNeighborY="-1960">
        <dgm:presLayoutVars>
          <dgm:bulletEnabled val="1"/>
        </dgm:presLayoutVars>
      </dgm:prSet>
      <dgm:spPr/>
      <dgm:t>
        <a:bodyPr/>
        <a:lstStyle/>
        <a:p>
          <a:endParaRPr lang="en-US"/>
        </a:p>
      </dgm:t>
    </dgm:pt>
    <dgm:pt modelId="{0D282BAA-1F26-44C0-903C-8A6DBB4483A2}" type="pres">
      <dgm:prSet presAssocID="{77875E0C-ED88-4616-976C-B07F74C87F4C}" presName="vSp" presStyleCnt="0"/>
      <dgm:spPr/>
      <dgm:t>
        <a:bodyPr/>
        <a:lstStyle/>
        <a:p>
          <a:endParaRPr lang="en-US"/>
        </a:p>
      </dgm:t>
    </dgm:pt>
    <dgm:pt modelId="{82D4BE78-7A32-465C-B590-9589641E061F}" type="pres">
      <dgm:prSet presAssocID="{D2324412-9128-49B0-AB00-2A11ADE5C727}" presName="horFlow" presStyleCnt="0"/>
      <dgm:spPr/>
      <dgm:t>
        <a:bodyPr/>
        <a:lstStyle/>
        <a:p>
          <a:endParaRPr lang="en-US"/>
        </a:p>
      </dgm:t>
    </dgm:pt>
    <dgm:pt modelId="{CF7DDBAB-52FB-4DDB-9A94-8F119C206472}" type="pres">
      <dgm:prSet presAssocID="{D2324412-9128-49B0-AB00-2A11ADE5C727}" presName="bigChev" presStyleLbl="node1" presStyleIdx="1" presStyleCnt="6" custScaleX="132131" custScaleY="120865" custLinFactX="-85688" custLinFactNeighborX="-100000" custLinFactNeighborY="-458"/>
      <dgm:spPr/>
      <dgm:t>
        <a:bodyPr/>
        <a:lstStyle/>
        <a:p>
          <a:endParaRPr lang="en-US"/>
        </a:p>
      </dgm:t>
    </dgm:pt>
    <dgm:pt modelId="{6B80AF83-3ABF-4387-9173-650FF8BB2D8B}" type="pres">
      <dgm:prSet presAssocID="{CE0225E6-3C35-46FC-BEDA-1251E804E695}" presName="parTrans" presStyleCnt="0"/>
      <dgm:spPr/>
      <dgm:t>
        <a:bodyPr/>
        <a:lstStyle/>
        <a:p>
          <a:endParaRPr lang="en-US"/>
        </a:p>
      </dgm:t>
    </dgm:pt>
    <dgm:pt modelId="{4A43E7E5-EB46-40A4-9412-D04F365622B6}" type="pres">
      <dgm:prSet presAssocID="{56595FA7-46CF-41B1-A8F0-D9C29D9D53C4}" presName="node" presStyleLbl="alignAccFollowNode1" presStyleIdx="2" presStyleCnt="11" custScaleX="458669" custScaleY="143532" custLinFactNeighborX="13980" custLinFactNeighborY="5192">
        <dgm:presLayoutVars>
          <dgm:bulletEnabled val="1"/>
        </dgm:presLayoutVars>
      </dgm:prSet>
      <dgm:spPr/>
      <dgm:t>
        <a:bodyPr/>
        <a:lstStyle/>
        <a:p>
          <a:endParaRPr lang="en-US"/>
        </a:p>
      </dgm:t>
    </dgm:pt>
    <dgm:pt modelId="{A03770A0-5C09-42E4-9419-01EAA3740CAB}" type="pres">
      <dgm:prSet presAssocID="{C17BEC37-CBC3-4FCC-9292-E7B60D939EB3}" presName="sibTrans" presStyleCnt="0"/>
      <dgm:spPr/>
      <dgm:t>
        <a:bodyPr/>
        <a:lstStyle/>
        <a:p>
          <a:endParaRPr lang="en-US"/>
        </a:p>
      </dgm:t>
    </dgm:pt>
    <dgm:pt modelId="{868EAFB0-CE8F-4BDA-80A9-71F5A34600EB}" type="pres">
      <dgm:prSet presAssocID="{2AF79F96-E5FC-4E40-B862-273DFCBC5852}" presName="node" presStyleLbl="alignAccFollowNode1" presStyleIdx="3" presStyleCnt="11" custScaleX="171426" custScaleY="141470" custLinFactX="164036" custLinFactNeighborX="200000" custLinFactNeighborY="-1960">
        <dgm:presLayoutVars>
          <dgm:bulletEnabled val="1"/>
        </dgm:presLayoutVars>
      </dgm:prSet>
      <dgm:spPr/>
      <dgm:t>
        <a:bodyPr/>
        <a:lstStyle/>
        <a:p>
          <a:endParaRPr lang="en-US"/>
        </a:p>
      </dgm:t>
    </dgm:pt>
    <dgm:pt modelId="{122426C8-6442-4D18-94EF-38A5BD2BFD79}" type="pres">
      <dgm:prSet presAssocID="{D2324412-9128-49B0-AB00-2A11ADE5C727}" presName="vSp" presStyleCnt="0"/>
      <dgm:spPr/>
      <dgm:t>
        <a:bodyPr/>
        <a:lstStyle/>
        <a:p>
          <a:endParaRPr lang="en-US"/>
        </a:p>
      </dgm:t>
    </dgm:pt>
    <dgm:pt modelId="{4BFE0382-8026-4B89-B1AF-267BFF84A0BA}" type="pres">
      <dgm:prSet presAssocID="{271CED29-FC0A-436E-9C74-26431CB99479}" presName="horFlow" presStyleCnt="0"/>
      <dgm:spPr/>
      <dgm:t>
        <a:bodyPr/>
        <a:lstStyle/>
        <a:p>
          <a:endParaRPr lang="en-US"/>
        </a:p>
      </dgm:t>
    </dgm:pt>
    <dgm:pt modelId="{FBC94512-A788-4D51-9491-DE0D1E41C96C}" type="pres">
      <dgm:prSet presAssocID="{271CED29-FC0A-436E-9C74-26431CB99479}" presName="bigChev" presStyleLbl="node1" presStyleIdx="2" presStyleCnt="6" custScaleX="132131" custScaleY="120865" custLinFactX="-85688" custLinFactNeighborX="-100000" custLinFactNeighborY="-458"/>
      <dgm:spPr/>
      <dgm:t>
        <a:bodyPr/>
        <a:lstStyle/>
        <a:p>
          <a:endParaRPr lang="en-US"/>
        </a:p>
      </dgm:t>
    </dgm:pt>
    <dgm:pt modelId="{08E26352-0E29-4F0F-8C0E-0499133495F4}" type="pres">
      <dgm:prSet presAssocID="{9DFDC5A9-82DA-4B4F-8D8C-63CD31630142}" presName="parTrans" presStyleCnt="0"/>
      <dgm:spPr/>
      <dgm:t>
        <a:bodyPr/>
        <a:lstStyle/>
        <a:p>
          <a:endParaRPr lang="en-US"/>
        </a:p>
      </dgm:t>
    </dgm:pt>
    <dgm:pt modelId="{2871118B-66F9-44F6-9C40-5C075EEE7924}" type="pres">
      <dgm:prSet presAssocID="{29E67DB3-40B5-4D3D-82FD-7942957D7BDF}" presName="node" presStyleLbl="alignAccFollowNode1" presStyleIdx="4" presStyleCnt="11" custScaleX="458669" custScaleY="143532" custLinFactNeighborX="13980" custLinFactNeighborY="5192">
        <dgm:presLayoutVars>
          <dgm:bulletEnabled val="1"/>
        </dgm:presLayoutVars>
      </dgm:prSet>
      <dgm:spPr/>
      <dgm:t>
        <a:bodyPr/>
        <a:lstStyle/>
        <a:p>
          <a:endParaRPr lang="en-US"/>
        </a:p>
      </dgm:t>
    </dgm:pt>
    <dgm:pt modelId="{A8F438E0-1801-42F2-8992-9D27454C84CE}" type="pres">
      <dgm:prSet presAssocID="{772887AC-A268-4B0B-9C4B-880A0F87553C}" presName="sibTrans" presStyleCnt="0"/>
      <dgm:spPr/>
      <dgm:t>
        <a:bodyPr/>
        <a:lstStyle/>
        <a:p>
          <a:endParaRPr lang="en-US"/>
        </a:p>
      </dgm:t>
    </dgm:pt>
    <dgm:pt modelId="{0DE6EFBB-54BB-4F86-86B1-49B8618D9EE4}" type="pres">
      <dgm:prSet presAssocID="{29A6EAFD-B586-42F6-A5B5-A24717CDE48A}" presName="node" presStyleLbl="alignAccFollowNode1" presStyleIdx="5" presStyleCnt="11" custScaleX="171426" custScaleY="141470" custLinFactX="164036" custLinFactNeighborX="200000" custLinFactNeighborY="-1960">
        <dgm:presLayoutVars>
          <dgm:bulletEnabled val="1"/>
        </dgm:presLayoutVars>
      </dgm:prSet>
      <dgm:spPr/>
      <dgm:t>
        <a:bodyPr/>
        <a:lstStyle/>
        <a:p>
          <a:endParaRPr lang="en-US"/>
        </a:p>
      </dgm:t>
    </dgm:pt>
    <dgm:pt modelId="{629D2355-C38C-4CC0-8CB5-E1677023499C}" type="pres">
      <dgm:prSet presAssocID="{271CED29-FC0A-436E-9C74-26431CB99479}" presName="vSp" presStyleCnt="0"/>
      <dgm:spPr/>
      <dgm:t>
        <a:bodyPr/>
        <a:lstStyle/>
        <a:p>
          <a:endParaRPr lang="en-US"/>
        </a:p>
      </dgm:t>
    </dgm:pt>
    <dgm:pt modelId="{2A131E8E-3B59-4AD8-B8AE-A29A2A4F3C8B}" type="pres">
      <dgm:prSet presAssocID="{E44C8671-8A8F-4702-B245-72278980BC45}" presName="horFlow" presStyleCnt="0"/>
      <dgm:spPr/>
      <dgm:t>
        <a:bodyPr/>
        <a:lstStyle/>
        <a:p>
          <a:endParaRPr lang="en-US"/>
        </a:p>
      </dgm:t>
    </dgm:pt>
    <dgm:pt modelId="{400525BB-6B5C-4878-A030-9B2B54220E92}" type="pres">
      <dgm:prSet presAssocID="{E44C8671-8A8F-4702-B245-72278980BC45}" presName="bigChev" presStyleLbl="node1" presStyleIdx="3" presStyleCnt="6" custScaleX="132131" custScaleY="120865" custLinFactX="-85688" custLinFactNeighborX="-100000" custLinFactNeighborY="-458"/>
      <dgm:spPr/>
      <dgm:t>
        <a:bodyPr/>
        <a:lstStyle/>
        <a:p>
          <a:endParaRPr lang="en-US"/>
        </a:p>
      </dgm:t>
    </dgm:pt>
    <dgm:pt modelId="{B3FFB995-9864-4930-B3E1-11572012DFF1}" type="pres">
      <dgm:prSet presAssocID="{72289C18-55F7-4CA5-94F2-D26B64A71C79}" presName="parTrans" presStyleCnt="0"/>
      <dgm:spPr/>
      <dgm:t>
        <a:bodyPr/>
        <a:lstStyle/>
        <a:p>
          <a:endParaRPr lang="en-US"/>
        </a:p>
      </dgm:t>
    </dgm:pt>
    <dgm:pt modelId="{E64FB962-897E-419B-9528-9B4AD050276F}" type="pres">
      <dgm:prSet presAssocID="{4B9463EB-A662-4B3C-A16E-CABAE8BE1629}" presName="node" presStyleLbl="alignAccFollowNode1" presStyleIdx="6" presStyleCnt="11" custScaleX="458669" custScaleY="143532" custLinFactNeighborX="13980" custLinFactNeighborY="5192">
        <dgm:presLayoutVars>
          <dgm:bulletEnabled val="1"/>
        </dgm:presLayoutVars>
      </dgm:prSet>
      <dgm:spPr/>
      <dgm:t>
        <a:bodyPr/>
        <a:lstStyle/>
        <a:p>
          <a:endParaRPr lang="en-US"/>
        </a:p>
      </dgm:t>
    </dgm:pt>
    <dgm:pt modelId="{B0C09877-7C2E-4579-B68B-65E6C038A46B}" type="pres">
      <dgm:prSet presAssocID="{BD264D12-938F-40C5-8F3F-A005842EEB33}" presName="sibTrans" presStyleCnt="0"/>
      <dgm:spPr/>
      <dgm:t>
        <a:bodyPr/>
        <a:lstStyle/>
        <a:p>
          <a:endParaRPr lang="en-US"/>
        </a:p>
      </dgm:t>
    </dgm:pt>
    <dgm:pt modelId="{CB750CD6-D419-4A6F-93D2-29C4141EE188}" type="pres">
      <dgm:prSet presAssocID="{AA4CD914-C8D1-45FD-A002-C0FEBF7E7B96}" presName="node" presStyleLbl="alignAccFollowNode1" presStyleIdx="7" presStyleCnt="11" custScaleX="171426" custScaleY="141470" custLinFactX="164036" custLinFactNeighborX="200000" custLinFactNeighborY="-1960">
        <dgm:presLayoutVars>
          <dgm:bulletEnabled val="1"/>
        </dgm:presLayoutVars>
      </dgm:prSet>
      <dgm:spPr/>
      <dgm:t>
        <a:bodyPr/>
        <a:lstStyle/>
        <a:p>
          <a:endParaRPr lang="en-US"/>
        </a:p>
      </dgm:t>
    </dgm:pt>
    <dgm:pt modelId="{58408741-B774-4E9C-9BAF-62B0D1570890}" type="pres">
      <dgm:prSet presAssocID="{E44C8671-8A8F-4702-B245-72278980BC45}" presName="vSp" presStyleCnt="0"/>
      <dgm:spPr/>
      <dgm:t>
        <a:bodyPr/>
        <a:lstStyle/>
        <a:p>
          <a:endParaRPr lang="en-US"/>
        </a:p>
      </dgm:t>
    </dgm:pt>
    <dgm:pt modelId="{857D3ECF-F3E8-4EAE-9DE0-055FE3C16BD4}" type="pres">
      <dgm:prSet presAssocID="{CD1ED14C-F038-4D36-B85C-D692AAD43C84}" presName="horFlow" presStyleCnt="0"/>
      <dgm:spPr/>
      <dgm:t>
        <a:bodyPr/>
        <a:lstStyle/>
        <a:p>
          <a:endParaRPr lang="en-US"/>
        </a:p>
      </dgm:t>
    </dgm:pt>
    <dgm:pt modelId="{4132DB89-3271-4F86-9FF6-90D6F17030E8}" type="pres">
      <dgm:prSet presAssocID="{CD1ED14C-F038-4D36-B85C-D692AAD43C84}" presName="bigChev" presStyleLbl="node1" presStyleIdx="4" presStyleCnt="6" custScaleX="132131" custScaleY="120865" custLinFactX="-85688" custLinFactNeighborX="-100000" custLinFactNeighborY="294"/>
      <dgm:spPr/>
      <dgm:t>
        <a:bodyPr/>
        <a:lstStyle/>
        <a:p>
          <a:endParaRPr lang="en-US"/>
        </a:p>
      </dgm:t>
    </dgm:pt>
    <dgm:pt modelId="{E9E47B95-2D47-466F-8667-7B5DECA41E6B}" type="pres">
      <dgm:prSet presAssocID="{25C6C350-09A1-41E2-B147-1EFBF86DF830}" presName="parTrans" presStyleCnt="0"/>
      <dgm:spPr/>
      <dgm:t>
        <a:bodyPr/>
        <a:lstStyle/>
        <a:p>
          <a:endParaRPr lang="en-US"/>
        </a:p>
      </dgm:t>
    </dgm:pt>
    <dgm:pt modelId="{1A134E2F-91F6-4E88-BBAA-B567DF0402AB}" type="pres">
      <dgm:prSet presAssocID="{49529679-E85E-4E58-A67C-94DCA7FE44F6}" presName="node" presStyleLbl="alignAccFollowNode1" presStyleIdx="8" presStyleCnt="11" custScaleX="458669" custScaleY="143532" custLinFactNeighborX="13980" custLinFactNeighborY="5192">
        <dgm:presLayoutVars>
          <dgm:bulletEnabled val="1"/>
        </dgm:presLayoutVars>
      </dgm:prSet>
      <dgm:spPr/>
      <dgm:t>
        <a:bodyPr/>
        <a:lstStyle/>
        <a:p>
          <a:endParaRPr lang="en-US"/>
        </a:p>
      </dgm:t>
    </dgm:pt>
    <dgm:pt modelId="{B96196DB-5B9A-485F-8F6C-0286428C290A}" type="pres">
      <dgm:prSet presAssocID="{94E30201-BD4D-487A-B0EA-A8B8C3B18746}" presName="sibTrans" presStyleCnt="0"/>
      <dgm:spPr/>
      <dgm:t>
        <a:bodyPr/>
        <a:lstStyle/>
        <a:p>
          <a:endParaRPr lang="en-US"/>
        </a:p>
      </dgm:t>
    </dgm:pt>
    <dgm:pt modelId="{07E8B542-EE9D-4D88-9CEC-97225ED67A1B}" type="pres">
      <dgm:prSet presAssocID="{D7C524F8-7585-406E-ABAD-C3E35ED7DC00}" presName="node" presStyleLbl="alignAccFollowNode1" presStyleIdx="9" presStyleCnt="11" custScaleX="171426" custScaleY="141470" custLinFactX="164036" custLinFactNeighborX="200000" custLinFactNeighborY="-1960">
        <dgm:presLayoutVars>
          <dgm:bulletEnabled val="1"/>
        </dgm:presLayoutVars>
      </dgm:prSet>
      <dgm:spPr/>
      <dgm:t>
        <a:bodyPr/>
        <a:lstStyle/>
        <a:p>
          <a:endParaRPr lang="en-US"/>
        </a:p>
      </dgm:t>
    </dgm:pt>
    <dgm:pt modelId="{3DC3886C-55F8-44BE-8269-4FAC58E7F5F6}" type="pres">
      <dgm:prSet presAssocID="{CD1ED14C-F038-4D36-B85C-D692AAD43C84}" presName="vSp" presStyleCnt="0"/>
      <dgm:spPr/>
      <dgm:t>
        <a:bodyPr/>
        <a:lstStyle/>
        <a:p>
          <a:endParaRPr lang="en-US"/>
        </a:p>
      </dgm:t>
    </dgm:pt>
    <dgm:pt modelId="{46C015CD-3D27-4F4D-9333-F451890FE54E}" type="pres">
      <dgm:prSet presAssocID="{7F4494BD-9AEC-4510-B703-CF63AB41BEDB}" presName="horFlow" presStyleCnt="0"/>
      <dgm:spPr/>
      <dgm:t>
        <a:bodyPr/>
        <a:lstStyle/>
        <a:p>
          <a:endParaRPr lang="en-US"/>
        </a:p>
      </dgm:t>
    </dgm:pt>
    <dgm:pt modelId="{6FB05255-4C13-4293-B64A-3595AC61192B}" type="pres">
      <dgm:prSet presAssocID="{7F4494BD-9AEC-4510-B703-CF63AB41BEDB}" presName="bigChev" presStyleLbl="node1" presStyleIdx="5" presStyleCnt="6" custScaleX="499267" custScaleY="144257" custLinFactNeighborX="2712" custLinFactNeighborY="4144"/>
      <dgm:spPr/>
      <dgm:t>
        <a:bodyPr/>
        <a:lstStyle/>
        <a:p>
          <a:endParaRPr lang="en-US"/>
        </a:p>
      </dgm:t>
    </dgm:pt>
    <dgm:pt modelId="{75619A91-E24D-430C-96BD-6EE2F63E46EF}" type="pres">
      <dgm:prSet presAssocID="{2C7B442E-B186-4BD9-A5A9-43B8E1DB5DF3}" presName="parTrans" presStyleCnt="0"/>
      <dgm:spPr/>
      <dgm:t>
        <a:bodyPr/>
        <a:lstStyle/>
        <a:p>
          <a:endParaRPr lang="en-US"/>
        </a:p>
      </dgm:t>
    </dgm:pt>
    <dgm:pt modelId="{40DF76EF-BE7A-49D2-A509-56342856CA2D}" type="pres">
      <dgm:prSet presAssocID="{6A20F64D-ABC6-4C81-9841-9CD757E52D0B}" presName="node" presStyleLbl="alignAccFollowNode1" presStyleIdx="10" presStyleCnt="11" custScaleX="175699" custScaleY="173804" custLinFactNeighborX="-37452" custLinFactNeighborY="6564">
        <dgm:presLayoutVars>
          <dgm:bulletEnabled val="1"/>
        </dgm:presLayoutVars>
      </dgm:prSet>
      <dgm:spPr/>
      <dgm:t>
        <a:bodyPr/>
        <a:lstStyle/>
        <a:p>
          <a:endParaRPr lang="en-US"/>
        </a:p>
      </dgm:t>
    </dgm:pt>
  </dgm:ptLst>
  <dgm:cxnLst>
    <dgm:cxn modelId="{62D5C21E-9250-4556-A56F-0DA95D376C19}" type="presOf" srcId="{56595FA7-46CF-41B1-A8F0-D9C29D9D53C4}" destId="{4A43E7E5-EB46-40A4-9412-D04F365622B6}" srcOrd="0" destOrd="0" presId="urn:microsoft.com/office/officeart/2005/8/layout/lProcess3"/>
    <dgm:cxn modelId="{8D602BEB-734F-43F3-AAD2-B47535016D1E}" type="presOf" srcId="{5D088EAF-5C9E-4380-92C2-459CBD91FFAE}" destId="{81928DEB-23E7-4566-AAD8-D4E50438F3DC}" srcOrd="0" destOrd="0" presId="urn:microsoft.com/office/officeart/2005/8/layout/lProcess3"/>
    <dgm:cxn modelId="{2E5EC78E-499E-48DC-AEA4-ED3938FE629E}" type="presOf" srcId="{75570873-FDB5-41D8-ADDB-C74AC9BEFED9}" destId="{46F29F34-308A-4F36-8112-E852C6ABB5DD}" srcOrd="0" destOrd="0" presId="urn:microsoft.com/office/officeart/2005/8/layout/lProcess3"/>
    <dgm:cxn modelId="{D869ABC4-7C37-45D6-BF79-C2F84E8B6EBB}" srcId="{271CED29-FC0A-436E-9C74-26431CB99479}" destId="{29E67DB3-40B5-4D3D-82FD-7942957D7BDF}" srcOrd="0" destOrd="0" parTransId="{9DFDC5A9-82DA-4B4F-8D8C-63CD31630142}" sibTransId="{772887AC-A268-4B0B-9C4B-880A0F87553C}"/>
    <dgm:cxn modelId="{A637DD0C-C11A-4B49-8ED3-D4F81FCEEC2B}" type="presOf" srcId="{2AF79F96-E5FC-4E40-B862-273DFCBC5852}" destId="{868EAFB0-CE8F-4BDA-80A9-71F5A34600EB}" srcOrd="0" destOrd="0" presId="urn:microsoft.com/office/officeart/2005/8/layout/lProcess3"/>
    <dgm:cxn modelId="{B9F065A2-6619-4987-9AF8-18033336167F}" srcId="{E44C8671-8A8F-4702-B245-72278980BC45}" destId="{4B9463EB-A662-4B3C-A16E-CABAE8BE1629}" srcOrd="0" destOrd="0" parTransId="{72289C18-55F7-4CA5-94F2-D26B64A71C79}" sibTransId="{BD264D12-938F-40C5-8F3F-A005842EEB33}"/>
    <dgm:cxn modelId="{E07F870C-F636-4559-8027-58C62384818A}" srcId="{5D088EAF-5C9E-4380-92C2-459CBD91FFAE}" destId="{7F4494BD-9AEC-4510-B703-CF63AB41BEDB}" srcOrd="5" destOrd="0" parTransId="{2652AFD3-4386-4414-B875-8AD4450EE61F}" sibTransId="{E309D768-68E4-4705-8EDA-CA4AEB4077E6}"/>
    <dgm:cxn modelId="{A3F30BF5-BB59-40FE-94AB-C3840FAF6A9A}" type="presOf" srcId="{29A6EAFD-B586-42F6-A5B5-A24717CDE48A}" destId="{0DE6EFBB-54BB-4F86-86B1-49B8618D9EE4}" srcOrd="0" destOrd="0" presId="urn:microsoft.com/office/officeart/2005/8/layout/lProcess3"/>
    <dgm:cxn modelId="{6541408B-24EB-4D3B-94E8-FD76A6895735}" srcId="{E44C8671-8A8F-4702-B245-72278980BC45}" destId="{AA4CD914-C8D1-45FD-A002-C0FEBF7E7B96}" srcOrd="1" destOrd="0" parTransId="{1F865727-75EA-4D2A-BDE6-BF1CF8841758}" sibTransId="{75A425E2-6B34-44DC-AAEB-EF36C7BA3BFE}"/>
    <dgm:cxn modelId="{9571F434-B68D-4CAA-B9D4-15A67E723EF6}" type="presOf" srcId="{29E67DB3-40B5-4D3D-82FD-7942957D7BDF}" destId="{2871118B-66F9-44F6-9C40-5C075EEE7924}" srcOrd="0" destOrd="0" presId="urn:microsoft.com/office/officeart/2005/8/layout/lProcess3"/>
    <dgm:cxn modelId="{349C8048-F358-4DFA-A77F-AAC3AD2415B6}" type="presOf" srcId="{E44C8671-8A8F-4702-B245-72278980BC45}" destId="{400525BB-6B5C-4878-A030-9B2B54220E92}" srcOrd="0" destOrd="0" presId="urn:microsoft.com/office/officeart/2005/8/layout/lProcess3"/>
    <dgm:cxn modelId="{C3DBECBE-86DB-46A2-A002-835C558D6061}" srcId="{CD1ED14C-F038-4D36-B85C-D692AAD43C84}" destId="{49529679-E85E-4E58-A67C-94DCA7FE44F6}" srcOrd="0" destOrd="0" parTransId="{25C6C350-09A1-41E2-B147-1EFBF86DF830}" sibTransId="{94E30201-BD4D-487A-B0EA-A8B8C3B18746}"/>
    <dgm:cxn modelId="{B69F036A-C40D-4815-A8A2-3A53E45DE3D5}" type="presOf" srcId="{D7C524F8-7585-406E-ABAD-C3E35ED7DC00}" destId="{07E8B542-EE9D-4D88-9CEC-97225ED67A1B}" srcOrd="0" destOrd="0" presId="urn:microsoft.com/office/officeart/2005/8/layout/lProcess3"/>
    <dgm:cxn modelId="{4595A5A6-1968-46BE-A0C5-E2FA435A0537}" srcId="{D2324412-9128-49B0-AB00-2A11ADE5C727}" destId="{56595FA7-46CF-41B1-A8F0-D9C29D9D53C4}" srcOrd="0" destOrd="0" parTransId="{CE0225E6-3C35-46FC-BEDA-1251E804E695}" sibTransId="{C17BEC37-CBC3-4FCC-9292-E7B60D939EB3}"/>
    <dgm:cxn modelId="{801C18BE-5EF7-4DC0-A0A0-0DAACC2D30FF}" type="presOf" srcId="{49529679-E85E-4E58-A67C-94DCA7FE44F6}" destId="{1A134E2F-91F6-4E88-BBAA-B567DF0402AB}" srcOrd="0" destOrd="0" presId="urn:microsoft.com/office/officeart/2005/8/layout/lProcess3"/>
    <dgm:cxn modelId="{B791D23D-D765-48F7-9C2E-9ECA267D4539}" type="presOf" srcId="{271CED29-FC0A-436E-9C74-26431CB99479}" destId="{FBC94512-A788-4D51-9491-DE0D1E41C96C}" srcOrd="0" destOrd="0" presId="urn:microsoft.com/office/officeart/2005/8/layout/lProcess3"/>
    <dgm:cxn modelId="{EB32ADF3-CB88-4D24-895D-0CFF67131653}" srcId="{7F4494BD-9AEC-4510-B703-CF63AB41BEDB}" destId="{6A20F64D-ABC6-4C81-9841-9CD757E52D0B}" srcOrd="0" destOrd="0" parTransId="{2C7B442E-B186-4BD9-A5A9-43B8E1DB5DF3}" sibTransId="{FCA7DC0B-3AED-4049-8D80-7741DD5A0402}"/>
    <dgm:cxn modelId="{4430891C-A632-47BA-AEC4-F15A15ACA219}" type="presOf" srcId="{D2324412-9128-49B0-AB00-2A11ADE5C727}" destId="{CF7DDBAB-52FB-4DDB-9A94-8F119C206472}" srcOrd="0" destOrd="0" presId="urn:microsoft.com/office/officeart/2005/8/layout/lProcess3"/>
    <dgm:cxn modelId="{BF048560-B0E6-4CBE-839B-19A1F8F450AE}" srcId="{5D088EAF-5C9E-4380-92C2-459CBD91FFAE}" destId="{77875E0C-ED88-4616-976C-B07F74C87F4C}" srcOrd="0" destOrd="0" parTransId="{686590AB-1395-41D0-9647-F0A34C44D82D}" sibTransId="{14431ABC-DC09-43E9-8D5D-8ED285E563D6}"/>
    <dgm:cxn modelId="{DC6F2D7D-1B0B-445D-AB07-791280C95F9F}" type="presOf" srcId="{77875E0C-ED88-4616-976C-B07F74C87F4C}" destId="{8860C7E2-1C1E-4070-A52C-F8275CD6D764}" srcOrd="0" destOrd="0" presId="urn:microsoft.com/office/officeart/2005/8/layout/lProcess3"/>
    <dgm:cxn modelId="{41F70A09-C644-4FDC-88B2-FD210CD0F464}" srcId="{5D088EAF-5C9E-4380-92C2-459CBD91FFAE}" destId="{271CED29-FC0A-436E-9C74-26431CB99479}" srcOrd="2" destOrd="0" parTransId="{D6629B06-506B-404E-9EFA-E5E7D3CCBB88}" sibTransId="{C9ABE3FD-00EA-4777-99D2-83F9D94DCD99}"/>
    <dgm:cxn modelId="{246E6108-0F0D-4DF8-ADE2-BE5EA538F64F}" srcId="{271CED29-FC0A-436E-9C74-26431CB99479}" destId="{29A6EAFD-B586-42F6-A5B5-A24717CDE48A}" srcOrd="1" destOrd="0" parTransId="{24E5A0C1-1E59-48AE-8DE1-776D77FC55BB}" sibTransId="{A2C37691-389B-4205-960D-64DC55138608}"/>
    <dgm:cxn modelId="{2CEF74C4-CECE-4B83-AE95-2DF8F78B0E15}" type="presOf" srcId="{6A20F64D-ABC6-4C81-9841-9CD757E52D0B}" destId="{40DF76EF-BE7A-49D2-A509-56342856CA2D}" srcOrd="0" destOrd="0" presId="urn:microsoft.com/office/officeart/2005/8/layout/lProcess3"/>
    <dgm:cxn modelId="{8D98F06F-6815-4002-9B24-089AB45F121B}" type="presOf" srcId="{4B9463EB-A662-4B3C-A16E-CABAE8BE1629}" destId="{E64FB962-897E-419B-9528-9B4AD050276F}" srcOrd="0" destOrd="0" presId="urn:microsoft.com/office/officeart/2005/8/layout/lProcess3"/>
    <dgm:cxn modelId="{42D19B0C-2E78-4BF2-A2E4-EB353BBB5AC8}" srcId="{77875E0C-ED88-4616-976C-B07F74C87F4C}" destId="{75570873-FDB5-41D8-ADDB-C74AC9BEFED9}" srcOrd="1" destOrd="0" parTransId="{65E8710A-C5F9-49D8-9E25-CC3BA598AD95}" sibTransId="{B9123524-B7D8-4D14-A81E-214C94EF7E07}"/>
    <dgm:cxn modelId="{80DD6A56-0321-47FC-A85B-6A61FB815284}" type="presOf" srcId="{AA4CD914-C8D1-45FD-A002-C0FEBF7E7B96}" destId="{CB750CD6-D419-4A6F-93D2-29C4141EE188}" srcOrd="0" destOrd="0" presId="urn:microsoft.com/office/officeart/2005/8/layout/lProcess3"/>
    <dgm:cxn modelId="{7934C8C6-FE3F-41EA-9645-550306F43787}" type="presOf" srcId="{B8CC9B13-CE5C-436B-ACD3-BC7DBEC59528}" destId="{147D333D-A6F8-490F-A01B-454BFC967F83}" srcOrd="0" destOrd="0" presId="urn:microsoft.com/office/officeart/2005/8/layout/lProcess3"/>
    <dgm:cxn modelId="{53E0C52A-D69B-4D8B-99CD-A5C9DD34733F}" type="presOf" srcId="{CD1ED14C-F038-4D36-B85C-D692AAD43C84}" destId="{4132DB89-3271-4F86-9FF6-90D6F17030E8}" srcOrd="0" destOrd="0" presId="urn:microsoft.com/office/officeart/2005/8/layout/lProcess3"/>
    <dgm:cxn modelId="{6CF8F229-6651-4C2E-AD7E-D7442B38EDBE}" srcId="{5D088EAF-5C9E-4380-92C2-459CBD91FFAE}" destId="{E44C8671-8A8F-4702-B245-72278980BC45}" srcOrd="3" destOrd="0" parTransId="{1E055243-FC7C-4074-A801-FC72DDE41D86}" sibTransId="{46EFB652-9396-4722-9D6D-B5508AA133DB}"/>
    <dgm:cxn modelId="{EF8C3FB7-CBDD-4A26-9CAC-8AD82A03C722}" srcId="{5D088EAF-5C9E-4380-92C2-459CBD91FFAE}" destId="{D2324412-9128-49B0-AB00-2A11ADE5C727}" srcOrd="1" destOrd="0" parTransId="{B90EB92A-7626-440A-B059-600756DEC6BE}" sibTransId="{C1824B63-FA06-4D18-ACF6-65B3A4484DAA}"/>
    <dgm:cxn modelId="{5C12C5CA-71D4-4B47-A1BC-B5CC42FE91FE}" srcId="{CD1ED14C-F038-4D36-B85C-D692AAD43C84}" destId="{D7C524F8-7585-406E-ABAD-C3E35ED7DC00}" srcOrd="1" destOrd="0" parTransId="{811E523A-D0C0-4432-B9E9-C5096A992E0B}" sibTransId="{03DAF87D-910A-4277-96B5-E1C8AD4FE9A5}"/>
    <dgm:cxn modelId="{C062C626-45A4-4613-BE0A-532822429D74}" srcId="{77875E0C-ED88-4616-976C-B07F74C87F4C}" destId="{B8CC9B13-CE5C-436B-ACD3-BC7DBEC59528}" srcOrd="0" destOrd="0" parTransId="{AFB5A3BC-3718-4808-923D-D46F3E5083E4}" sibTransId="{87F1A11C-855F-4610-86AC-F0775146DE7C}"/>
    <dgm:cxn modelId="{EE8E8A00-C206-44F3-930F-2A17F677F34F}" type="presOf" srcId="{7F4494BD-9AEC-4510-B703-CF63AB41BEDB}" destId="{6FB05255-4C13-4293-B64A-3595AC61192B}" srcOrd="0" destOrd="0" presId="urn:microsoft.com/office/officeart/2005/8/layout/lProcess3"/>
    <dgm:cxn modelId="{A3B89F3D-C608-4A4C-82B3-BEE88D47B2B9}" srcId="{D2324412-9128-49B0-AB00-2A11ADE5C727}" destId="{2AF79F96-E5FC-4E40-B862-273DFCBC5852}" srcOrd="1" destOrd="0" parTransId="{A19EFF13-3E6C-41E4-AAFB-B2BB0184CE55}" sibTransId="{0F0B233A-1B2A-447F-9EFB-CB549B0A0F4E}"/>
    <dgm:cxn modelId="{AFEADE18-195F-4F8C-905A-A15323716CA2}" srcId="{5D088EAF-5C9E-4380-92C2-459CBD91FFAE}" destId="{CD1ED14C-F038-4D36-B85C-D692AAD43C84}" srcOrd="4" destOrd="0" parTransId="{0A40EEFC-4ACF-4A3E-8AED-575D43C3E9BC}" sibTransId="{6E983E4B-9F7A-480E-918A-6A6238633D00}"/>
    <dgm:cxn modelId="{E84E68AE-7894-48E4-BC5C-77B4BDD75760}" type="presParOf" srcId="{81928DEB-23E7-4566-AAD8-D4E50438F3DC}" destId="{807D63B0-6EC4-4AAA-A5AB-29E9B747093B}" srcOrd="0" destOrd="0" presId="urn:microsoft.com/office/officeart/2005/8/layout/lProcess3"/>
    <dgm:cxn modelId="{5E622D89-7A32-4344-B831-7CE78194499E}" type="presParOf" srcId="{807D63B0-6EC4-4AAA-A5AB-29E9B747093B}" destId="{8860C7E2-1C1E-4070-A52C-F8275CD6D764}" srcOrd="0" destOrd="0" presId="urn:microsoft.com/office/officeart/2005/8/layout/lProcess3"/>
    <dgm:cxn modelId="{7A160FF5-D7F3-4B01-906C-29AE8861BD34}" type="presParOf" srcId="{807D63B0-6EC4-4AAA-A5AB-29E9B747093B}" destId="{262BB481-B521-4D03-AB96-5DE2C41530B4}" srcOrd="1" destOrd="0" presId="urn:microsoft.com/office/officeart/2005/8/layout/lProcess3"/>
    <dgm:cxn modelId="{5282B781-A5AF-4173-A5EF-90126E2961E4}" type="presParOf" srcId="{807D63B0-6EC4-4AAA-A5AB-29E9B747093B}" destId="{147D333D-A6F8-490F-A01B-454BFC967F83}" srcOrd="2" destOrd="0" presId="urn:microsoft.com/office/officeart/2005/8/layout/lProcess3"/>
    <dgm:cxn modelId="{0D799F00-A242-478D-B76A-32210475553E}" type="presParOf" srcId="{807D63B0-6EC4-4AAA-A5AB-29E9B747093B}" destId="{CEF1FF84-00EE-43E2-BC3D-408919F869C9}" srcOrd="3" destOrd="0" presId="urn:microsoft.com/office/officeart/2005/8/layout/lProcess3"/>
    <dgm:cxn modelId="{BA467F1A-AD20-4161-94A0-3B3AAB77077F}" type="presParOf" srcId="{807D63B0-6EC4-4AAA-A5AB-29E9B747093B}" destId="{46F29F34-308A-4F36-8112-E852C6ABB5DD}" srcOrd="4" destOrd="0" presId="urn:microsoft.com/office/officeart/2005/8/layout/lProcess3"/>
    <dgm:cxn modelId="{9AFD8279-A432-41D6-91D1-9ADB744B6D49}" type="presParOf" srcId="{81928DEB-23E7-4566-AAD8-D4E50438F3DC}" destId="{0D282BAA-1F26-44C0-903C-8A6DBB4483A2}" srcOrd="1" destOrd="0" presId="urn:microsoft.com/office/officeart/2005/8/layout/lProcess3"/>
    <dgm:cxn modelId="{57B767DF-9E64-4C99-9A79-8036E509F56C}" type="presParOf" srcId="{81928DEB-23E7-4566-AAD8-D4E50438F3DC}" destId="{82D4BE78-7A32-465C-B590-9589641E061F}" srcOrd="2" destOrd="0" presId="urn:microsoft.com/office/officeart/2005/8/layout/lProcess3"/>
    <dgm:cxn modelId="{C09B0797-B903-44A2-8688-AB70335A154F}" type="presParOf" srcId="{82D4BE78-7A32-465C-B590-9589641E061F}" destId="{CF7DDBAB-52FB-4DDB-9A94-8F119C206472}" srcOrd="0" destOrd="0" presId="urn:microsoft.com/office/officeart/2005/8/layout/lProcess3"/>
    <dgm:cxn modelId="{E65CBFDB-AFE1-444F-9029-446D3AB34FF9}" type="presParOf" srcId="{82D4BE78-7A32-465C-B590-9589641E061F}" destId="{6B80AF83-3ABF-4387-9173-650FF8BB2D8B}" srcOrd="1" destOrd="0" presId="urn:microsoft.com/office/officeart/2005/8/layout/lProcess3"/>
    <dgm:cxn modelId="{4FB81E7B-8BD0-487C-A769-BCF5F63483F5}" type="presParOf" srcId="{82D4BE78-7A32-465C-B590-9589641E061F}" destId="{4A43E7E5-EB46-40A4-9412-D04F365622B6}" srcOrd="2" destOrd="0" presId="urn:microsoft.com/office/officeart/2005/8/layout/lProcess3"/>
    <dgm:cxn modelId="{A7622ABA-652A-4049-9F84-C2DD7C2CAEE7}" type="presParOf" srcId="{82D4BE78-7A32-465C-B590-9589641E061F}" destId="{A03770A0-5C09-42E4-9419-01EAA3740CAB}" srcOrd="3" destOrd="0" presId="urn:microsoft.com/office/officeart/2005/8/layout/lProcess3"/>
    <dgm:cxn modelId="{02A158FB-E640-4337-94E3-0EE82790EEF2}" type="presParOf" srcId="{82D4BE78-7A32-465C-B590-9589641E061F}" destId="{868EAFB0-CE8F-4BDA-80A9-71F5A34600EB}" srcOrd="4" destOrd="0" presId="urn:microsoft.com/office/officeart/2005/8/layout/lProcess3"/>
    <dgm:cxn modelId="{8E590ADD-8563-429E-9A32-69FE24A629FC}" type="presParOf" srcId="{81928DEB-23E7-4566-AAD8-D4E50438F3DC}" destId="{122426C8-6442-4D18-94EF-38A5BD2BFD79}" srcOrd="3" destOrd="0" presId="urn:microsoft.com/office/officeart/2005/8/layout/lProcess3"/>
    <dgm:cxn modelId="{77D82FBF-4EB0-410B-BEE9-8C75071853DF}" type="presParOf" srcId="{81928DEB-23E7-4566-AAD8-D4E50438F3DC}" destId="{4BFE0382-8026-4B89-B1AF-267BFF84A0BA}" srcOrd="4" destOrd="0" presId="urn:microsoft.com/office/officeart/2005/8/layout/lProcess3"/>
    <dgm:cxn modelId="{39E9B44B-3F36-49CC-85CB-54C274285E13}" type="presParOf" srcId="{4BFE0382-8026-4B89-B1AF-267BFF84A0BA}" destId="{FBC94512-A788-4D51-9491-DE0D1E41C96C}" srcOrd="0" destOrd="0" presId="urn:microsoft.com/office/officeart/2005/8/layout/lProcess3"/>
    <dgm:cxn modelId="{119998F6-782A-43C4-9283-B9A728FFB509}" type="presParOf" srcId="{4BFE0382-8026-4B89-B1AF-267BFF84A0BA}" destId="{08E26352-0E29-4F0F-8C0E-0499133495F4}" srcOrd="1" destOrd="0" presId="urn:microsoft.com/office/officeart/2005/8/layout/lProcess3"/>
    <dgm:cxn modelId="{5AF45F00-83BD-4556-87DC-3CB467CE9937}" type="presParOf" srcId="{4BFE0382-8026-4B89-B1AF-267BFF84A0BA}" destId="{2871118B-66F9-44F6-9C40-5C075EEE7924}" srcOrd="2" destOrd="0" presId="urn:microsoft.com/office/officeart/2005/8/layout/lProcess3"/>
    <dgm:cxn modelId="{527568CF-0548-48D5-A43A-D5A40A03351E}" type="presParOf" srcId="{4BFE0382-8026-4B89-B1AF-267BFF84A0BA}" destId="{A8F438E0-1801-42F2-8992-9D27454C84CE}" srcOrd="3" destOrd="0" presId="urn:microsoft.com/office/officeart/2005/8/layout/lProcess3"/>
    <dgm:cxn modelId="{BB8F43B0-5267-42C8-93DF-FF62892E0C25}" type="presParOf" srcId="{4BFE0382-8026-4B89-B1AF-267BFF84A0BA}" destId="{0DE6EFBB-54BB-4F86-86B1-49B8618D9EE4}" srcOrd="4" destOrd="0" presId="urn:microsoft.com/office/officeart/2005/8/layout/lProcess3"/>
    <dgm:cxn modelId="{EDBBB47F-282E-442D-AE63-3CEB273DA198}" type="presParOf" srcId="{81928DEB-23E7-4566-AAD8-D4E50438F3DC}" destId="{629D2355-C38C-4CC0-8CB5-E1677023499C}" srcOrd="5" destOrd="0" presId="urn:microsoft.com/office/officeart/2005/8/layout/lProcess3"/>
    <dgm:cxn modelId="{9E7FE1F5-8F38-4876-A7DB-27259631D56A}" type="presParOf" srcId="{81928DEB-23E7-4566-AAD8-D4E50438F3DC}" destId="{2A131E8E-3B59-4AD8-B8AE-A29A2A4F3C8B}" srcOrd="6" destOrd="0" presId="urn:microsoft.com/office/officeart/2005/8/layout/lProcess3"/>
    <dgm:cxn modelId="{1EB8618E-4C96-4F08-B263-E79D0297C48B}" type="presParOf" srcId="{2A131E8E-3B59-4AD8-B8AE-A29A2A4F3C8B}" destId="{400525BB-6B5C-4878-A030-9B2B54220E92}" srcOrd="0" destOrd="0" presId="urn:microsoft.com/office/officeart/2005/8/layout/lProcess3"/>
    <dgm:cxn modelId="{BA310A3D-D5CE-42C9-9F69-9F28FF33AA22}" type="presParOf" srcId="{2A131E8E-3B59-4AD8-B8AE-A29A2A4F3C8B}" destId="{B3FFB995-9864-4930-B3E1-11572012DFF1}" srcOrd="1" destOrd="0" presId="urn:microsoft.com/office/officeart/2005/8/layout/lProcess3"/>
    <dgm:cxn modelId="{128148C1-B101-4471-BDE5-721ACA00BA3D}" type="presParOf" srcId="{2A131E8E-3B59-4AD8-B8AE-A29A2A4F3C8B}" destId="{E64FB962-897E-419B-9528-9B4AD050276F}" srcOrd="2" destOrd="0" presId="urn:microsoft.com/office/officeart/2005/8/layout/lProcess3"/>
    <dgm:cxn modelId="{607398FD-3931-4A12-8B82-869B3A9C1ECC}" type="presParOf" srcId="{2A131E8E-3B59-4AD8-B8AE-A29A2A4F3C8B}" destId="{B0C09877-7C2E-4579-B68B-65E6C038A46B}" srcOrd="3" destOrd="0" presId="urn:microsoft.com/office/officeart/2005/8/layout/lProcess3"/>
    <dgm:cxn modelId="{81E4AE62-1E86-495C-92CC-BCD5A00F2C4B}" type="presParOf" srcId="{2A131E8E-3B59-4AD8-B8AE-A29A2A4F3C8B}" destId="{CB750CD6-D419-4A6F-93D2-29C4141EE188}" srcOrd="4" destOrd="0" presId="urn:microsoft.com/office/officeart/2005/8/layout/lProcess3"/>
    <dgm:cxn modelId="{AD8882BE-0235-4C95-85D3-E59AF4A14267}" type="presParOf" srcId="{81928DEB-23E7-4566-AAD8-D4E50438F3DC}" destId="{58408741-B774-4E9C-9BAF-62B0D1570890}" srcOrd="7" destOrd="0" presId="urn:microsoft.com/office/officeart/2005/8/layout/lProcess3"/>
    <dgm:cxn modelId="{1B3780AC-32C6-43D2-B482-D9E1CF95A511}" type="presParOf" srcId="{81928DEB-23E7-4566-AAD8-D4E50438F3DC}" destId="{857D3ECF-F3E8-4EAE-9DE0-055FE3C16BD4}" srcOrd="8" destOrd="0" presId="urn:microsoft.com/office/officeart/2005/8/layout/lProcess3"/>
    <dgm:cxn modelId="{8F53779D-E8B0-4696-8068-33E6ADDFA7BA}" type="presParOf" srcId="{857D3ECF-F3E8-4EAE-9DE0-055FE3C16BD4}" destId="{4132DB89-3271-4F86-9FF6-90D6F17030E8}" srcOrd="0" destOrd="0" presId="urn:microsoft.com/office/officeart/2005/8/layout/lProcess3"/>
    <dgm:cxn modelId="{456DE3E0-C3F0-4452-A6F3-90118601CC27}" type="presParOf" srcId="{857D3ECF-F3E8-4EAE-9DE0-055FE3C16BD4}" destId="{E9E47B95-2D47-466F-8667-7B5DECA41E6B}" srcOrd="1" destOrd="0" presId="urn:microsoft.com/office/officeart/2005/8/layout/lProcess3"/>
    <dgm:cxn modelId="{404A140E-81D6-4E80-BBB6-C04D56697769}" type="presParOf" srcId="{857D3ECF-F3E8-4EAE-9DE0-055FE3C16BD4}" destId="{1A134E2F-91F6-4E88-BBAA-B567DF0402AB}" srcOrd="2" destOrd="0" presId="urn:microsoft.com/office/officeart/2005/8/layout/lProcess3"/>
    <dgm:cxn modelId="{732CC735-2D92-4A0D-BD82-5977452062B9}" type="presParOf" srcId="{857D3ECF-F3E8-4EAE-9DE0-055FE3C16BD4}" destId="{B96196DB-5B9A-485F-8F6C-0286428C290A}" srcOrd="3" destOrd="0" presId="urn:microsoft.com/office/officeart/2005/8/layout/lProcess3"/>
    <dgm:cxn modelId="{246E7C83-554D-4FF4-82ED-055F36452CBB}" type="presParOf" srcId="{857D3ECF-F3E8-4EAE-9DE0-055FE3C16BD4}" destId="{07E8B542-EE9D-4D88-9CEC-97225ED67A1B}" srcOrd="4" destOrd="0" presId="urn:microsoft.com/office/officeart/2005/8/layout/lProcess3"/>
    <dgm:cxn modelId="{B0963043-9B10-4384-81E0-B3623BFA81D8}" type="presParOf" srcId="{81928DEB-23E7-4566-AAD8-D4E50438F3DC}" destId="{3DC3886C-55F8-44BE-8269-4FAC58E7F5F6}" srcOrd="9" destOrd="0" presId="urn:microsoft.com/office/officeart/2005/8/layout/lProcess3"/>
    <dgm:cxn modelId="{576D36D1-1630-410E-AC16-9EFC1D4FF5F3}" type="presParOf" srcId="{81928DEB-23E7-4566-AAD8-D4E50438F3DC}" destId="{46C015CD-3D27-4F4D-9333-F451890FE54E}" srcOrd="10" destOrd="0" presId="urn:microsoft.com/office/officeart/2005/8/layout/lProcess3"/>
    <dgm:cxn modelId="{718BDC3A-DC13-44C9-BACA-0BE7FECEBC23}" type="presParOf" srcId="{46C015CD-3D27-4F4D-9333-F451890FE54E}" destId="{6FB05255-4C13-4293-B64A-3595AC61192B}" srcOrd="0" destOrd="0" presId="urn:microsoft.com/office/officeart/2005/8/layout/lProcess3"/>
    <dgm:cxn modelId="{3824EEF6-2487-4524-A91D-8EF7D3B45841}" type="presParOf" srcId="{46C015CD-3D27-4F4D-9333-F451890FE54E}" destId="{75619A91-E24D-430C-96BD-6EE2F63E46EF}" srcOrd="1" destOrd="0" presId="urn:microsoft.com/office/officeart/2005/8/layout/lProcess3"/>
    <dgm:cxn modelId="{50A5DEB4-0535-4AC6-A772-60C641814F05}" type="presParOf" srcId="{46C015CD-3D27-4F4D-9333-F451890FE54E}" destId="{40DF76EF-BE7A-49D2-A509-56342856CA2D}"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469900"/>
          </a:xfrm>
          <a:prstGeom prst="rect">
            <a:avLst/>
          </a:prstGeom>
        </p:spPr>
        <p:txBody>
          <a:bodyPr vert="horz" wrap="square" lIns="94537" tIns="47269" rIns="94537" bIns="47269" numCol="1" anchor="t" anchorCtr="0" compatLnSpc="1">
            <a:prstTxWarp prst="textNoShape">
              <a:avLst/>
            </a:prstTxWarp>
          </a:bodyPr>
          <a:lstStyle>
            <a:lvl1pPr>
              <a:defRPr sz="1200">
                <a:latin typeface="Calibri" pitchFamily="-112" charset="0"/>
                <a:cs typeface="Arial" charset="0"/>
              </a:defRPr>
            </a:lvl1pPr>
          </a:lstStyle>
          <a:p>
            <a:pPr>
              <a:defRPr/>
            </a:pPr>
            <a:endParaRPr lang="en-US"/>
          </a:p>
        </p:txBody>
      </p:sp>
      <p:sp>
        <p:nvSpPr>
          <p:cNvPr id="3" name="Date Placeholder 2"/>
          <p:cNvSpPr>
            <a:spLocks noGrp="1"/>
          </p:cNvSpPr>
          <p:nvPr>
            <p:ph type="dt" sz="quarter" idx="1"/>
          </p:nvPr>
        </p:nvSpPr>
        <p:spPr>
          <a:xfrm>
            <a:off x="4021138" y="0"/>
            <a:ext cx="3076575" cy="469900"/>
          </a:xfrm>
          <a:prstGeom prst="rect">
            <a:avLst/>
          </a:prstGeom>
        </p:spPr>
        <p:txBody>
          <a:bodyPr vert="horz" wrap="square" lIns="94537" tIns="47269" rIns="94537" bIns="47269" numCol="1" anchor="t" anchorCtr="0" compatLnSpc="1">
            <a:prstTxWarp prst="textNoShape">
              <a:avLst/>
            </a:prstTxWarp>
          </a:bodyPr>
          <a:lstStyle>
            <a:lvl1pPr algn="r">
              <a:defRPr sz="1200">
                <a:latin typeface="Calibri" pitchFamily="-112" charset="0"/>
                <a:cs typeface="Arial" charset="0"/>
              </a:defRPr>
            </a:lvl1pPr>
          </a:lstStyle>
          <a:p>
            <a:pPr>
              <a:defRPr/>
            </a:pPr>
            <a:fld id="{C86DA54B-222F-4E38-9209-0396B6543A18}" type="datetime1">
              <a:rPr lang="en-US"/>
              <a:pPr>
                <a:defRPr/>
              </a:pPr>
              <a:t>6/7/2012</a:t>
            </a:fld>
            <a:endParaRPr lang="en-US" dirty="0"/>
          </a:p>
        </p:txBody>
      </p:sp>
      <p:sp>
        <p:nvSpPr>
          <p:cNvPr id="4" name="Footer Placeholder 3"/>
          <p:cNvSpPr>
            <a:spLocks noGrp="1"/>
          </p:cNvSpPr>
          <p:nvPr>
            <p:ph type="ftr" sz="quarter" idx="2"/>
          </p:nvPr>
        </p:nvSpPr>
        <p:spPr>
          <a:xfrm>
            <a:off x="0" y="8913813"/>
            <a:ext cx="3076575" cy="469900"/>
          </a:xfrm>
          <a:prstGeom prst="rect">
            <a:avLst/>
          </a:prstGeom>
        </p:spPr>
        <p:txBody>
          <a:bodyPr vert="horz" wrap="square" lIns="94537" tIns="47269" rIns="94537" bIns="47269" numCol="1" anchor="b" anchorCtr="0" compatLnSpc="1">
            <a:prstTxWarp prst="textNoShape">
              <a:avLst/>
            </a:prstTxWarp>
          </a:bodyPr>
          <a:lstStyle>
            <a:lvl1pPr>
              <a:defRPr sz="1200">
                <a:latin typeface="Calibri" pitchFamily="-112" charset="0"/>
                <a:cs typeface="Arial" charset="0"/>
              </a:defRPr>
            </a:lvl1pPr>
          </a:lstStyle>
          <a:p>
            <a:pPr>
              <a:defRPr/>
            </a:pPr>
            <a:endParaRPr lang="en-US"/>
          </a:p>
        </p:txBody>
      </p:sp>
      <p:sp>
        <p:nvSpPr>
          <p:cNvPr id="5" name="Slide Number Placeholder 4"/>
          <p:cNvSpPr>
            <a:spLocks noGrp="1"/>
          </p:cNvSpPr>
          <p:nvPr>
            <p:ph type="sldNum" sz="quarter" idx="3"/>
          </p:nvPr>
        </p:nvSpPr>
        <p:spPr>
          <a:xfrm>
            <a:off x="4021138" y="8913813"/>
            <a:ext cx="3076575" cy="469900"/>
          </a:xfrm>
          <a:prstGeom prst="rect">
            <a:avLst/>
          </a:prstGeom>
        </p:spPr>
        <p:txBody>
          <a:bodyPr vert="horz" wrap="square" lIns="94537" tIns="47269" rIns="94537" bIns="47269" numCol="1" anchor="b" anchorCtr="0" compatLnSpc="1">
            <a:prstTxWarp prst="textNoShape">
              <a:avLst/>
            </a:prstTxWarp>
          </a:bodyPr>
          <a:lstStyle>
            <a:lvl1pPr algn="r">
              <a:defRPr sz="1200">
                <a:latin typeface="Calibri" pitchFamily="-112" charset="0"/>
                <a:cs typeface="Arial" charset="0"/>
              </a:defRPr>
            </a:lvl1pPr>
          </a:lstStyle>
          <a:p>
            <a:pPr>
              <a:defRPr/>
            </a:pPr>
            <a:fld id="{4C1B82F9-F2D1-465B-8476-F922EAE122FD}"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469900"/>
          </a:xfrm>
          <a:prstGeom prst="rect">
            <a:avLst/>
          </a:prstGeom>
        </p:spPr>
        <p:txBody>
          <a:bodyPr vert="horz" wrap="square" lIns="94537" tIns="47269" rIns="94537" bIns="47269"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4021138" y="0"/>
            <a:ext cx="3076575" cy="469900"/>
          </a:xfrm>
          <a:prstGeom prst="rect">
            <a:avLst/>
          </a:prstGeom>
        </p:spPr>
        <p:txBody>
          <a:bodyPr vert="horz" wrap="square" lIns="94537" tIns="47269" rIns="94537" bIns="47269" numCol="1" anchor="t" anchorCtr="0" compatLnSpc="1">
            <a:prstTxWarp prst="textNoShape">
              <a:avLst/>
            </a:prstTxWarp>
          </a:bodyPr>
          <a:lstStyle>
            <a:lvl1pPr algn="r">
              <a:defRPr sz="1200">
                <a:latin typeface="Arial" pitchFamily="34" charset="0"/>
                <a:cs typeface="Arial" pitchFamily="34" charset="0"/>
              </a:defRPr>
            </a:lvl1pPr>
          </a:lstStyle>
          <a:p>
            <a:pPr>
              <a:defRPr/>
            </a:pPr>
            <a:fld id="{2F06B616-DA56-473E-B7F1-291FBCCE1CDA}" type="datetime1">
              <a:rPr lang="en-US"/>
              <a:pPr>
                <a:defRPr/>
              </a:pPr>
              <a:t>6/7/2012</a:t>
            </a:fld>
            <a:endParaRPr lang="en-US" dirty="0"/>
          </a:p>
        </p:txBody>
      </p:sp>
      <p:sp>
        <p:nvSpPr>
          <p:cNvPr id="4" name="Slide Image Placeholder 3"/>
          <p:cNvSpPr>
            <a:spLocks noGrp="1" noRot="1" noChangeAspect="1"/>
          </p:cNvSpPr>
          <p:nvPr>
            <p:ph type="sldImg" idx="2"/>
          </p:nvPr>
        </p:nvSpPr>
        <p:spPr>
          <a:xfrm>
            <a:off x="1203325" y="703263"/>
            <a:ext cx="4692650" cy="3519487"/>
          </a:xfrm>
          <a:prstGeom prst="rect">
            <a:avLst/>
          </a:prstGeom>
          <a:noFill/>
          <a:ln w="12700">
            <a:solidFill>
              <a:prstClr val="black"/>
            </a:solidFill>
          </a:ln>
        </p:spPr>
        <p:txBody>
          <a:bodyPr vert="horz" wrap="square" lIns="94537" tIns="47269" rIns="94537" bIns="47269"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711200" y="4459288"/>
            <a:ext cx="5676900" cy="4222750"/>
          </a:xfrm>
          <a:prstGeom prst="rect">
            <a:avLst/>
          </a:prstGeom>
        </p:spPr>
        <p:txBody>
          <a:bodyPr vert="horz" wrap="square" lIns="94537" tIns="47269" rIns="94537" bIns="47269" numCol="1" anchor="t" anchorCtr="0" compatLnSpc="1">
            <a:prstTxWarp prst="textNoShape">
              <a:avLst/>
            </a:prstTxWarp>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913813"/>
            <a:ext cx="3076575" cy="469900"/>
          </a:xfrm>
          <a:prstGeom prst="rect">
            <a:avLst/>
          </a:prstGeom>
        </p:spPr>
        <p:txBody>
          <a:bodyPr vert="horz" wrap="square" lIns="94537" tIns="47269" rIns="94537" bIns="47269" numCol="1" anchor="b"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4021138" y="8913813"/>
            <a:ext cx="3076575" cy="469900"/>
          </a:xfrm>
          <a:prstGeom prst="rect">
            <a:avLst/>
          </a:prstGeom>
        </p:spPr>
        <p:txBody>
          <a:bodyPr vert="horz" wrap="square" lIns="94537" tIns="47269" rIns="94537" bIns="47269" numCol="1" anchor="b" anchorCtr="0" compatLnSpc="1">
            <a:prstTxWarp prst="textNoShape">
              <a:avLst/>
            </a:prstTxWarp>
          </a:bodyPr>
          <a:lstStyle>
            <a:lvl1pPr algn="r">
              <a:defRPr sz="1200">
                <a:latin typeface="Arial" pitchFamily="34" charset="0"/>
                <a:cs typeface="Arial" pitchFamily="34" charset="0"/>
              </a:defRPr>
            </a:lvl1pPr>
          </a:lstStyle>
          <a:p>
            <a:pPr>
              <a:defRPr/>
            </a:pPr>
            <a:fld id="{D3735B02-3938-4CA2-B690-D48A70C73E6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1pPr>
    <a:lvl2pPr marL="457200" algn="l" rtl="0" eaLnBrk="0" fontAlgn="base" hangingPunct="0">
      <a:spcBef>
        <a:spcPct val="30000"/>
      </a:spcBef>
      <a:spcAft>
        <a:spcPct val="0"/>
      </a:spcAft>
      <a:defRPr sz="1200" kern="1200">
        <a:solidFill>
          <a:schemeClr val="tx1"/>
        </a:solidFill>
        <a:latin typeface="Georgia" pitchFamily="18" charset="0"/>
        <a:ea typeface="ＭＳ Ｐゴシック" pitchFamily="-112" charset="-128"/>
        <a:cs typeface="ＭＳ Ｐゴシック"/>
      </a:defRPr>
    </a:lvl2pPr>
    <a:lvl3pPr marL="914400" algn="l" rtl="0" eaLnBrk="0" fontAlgn="base" hangingPunct="0">
      <a:spcBef>
        <a:spcPct val="30000"/>
      </a:spcBef>
      <a:spcAft>
        <a:spcPct val="0"/>
      </a:spcAft>
      <a:defRPr sz="1200" kern="1200">
        <a:solidFill>
          <a:schemeClr val="tx1"/>
        </a:solidFill>
        <a:latin typeface="Georgia" pitchFamily="18" charset="0"/>
        <a:ea typeface="ＭＳ Ｐゴシック" pitchFamily="-112" charset="-128"/>
        <a:cs typeface="ＭＳ Ｐゴシック"/>
      </a:defRPr>
    </a:lvl3pPr>
    <a:lvl4pPr marL="1371600" algn="l" rtl="0" eaLnBrk="0" fontAlgn="base" hangingPunct="0">
      <a:spcBef>
        <a:spcPct val="30000"/>
      </a:spcBef>
      <a:spcAft>
        <a:spcPct val="0"/>
      </a:spcAft>
      <a:defRPr sz="1200" kern="1200">
        <a:solidFill>
          <a:schemeClr val="tx1"/>
        </a:solidFill>
        <a:latin typeface="Georgia" pitchFamily="18" charset="0"/>
        <a:ea typeface="ＭＳ Ｐゴシック" pitchFamily="-112" charset="-128"/>
        <a:cs typeface="ＭＳ Ｐゴシック"/>
      </a:defRPr>
    </a:lvl4pPr>
    <a:lvl5pPr marL="1828800" algn="l" rtl="0" eaLnBrk="0" fontAlgn="base" hangingPunct="0">
      <a:spcBef>
        <a:spcPct val="30000"/>
      </a:spcBef>
      <a:spcAft>
        <a:spcPct val="0"/>
      </a:spcAft>
      <a:defRPr sz="1200" kern="1200">
        <a:solidFill>
          <a:schemeClr val="tx1"/>
        </a:solidFill>
        <a:latin typeface="Georgia" pitchFamily="18" charset="0"/>
        <a:ea typeface="ＭＳ Ｐゴシック" pitchFamily="-112"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abc.go.com/shows/shark-tan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toastmasters.org/MainMenuCategories/FreeResources/NeedHelpGivingaSpeech.aspx"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TextEdit="1"/>
          </p:cNvSpPr>
          <p:nvPr>
            <p:ph type="sldImg"/>
          </p:nvPr>
        </p:nvSpPr>
        <p:spPr bwMode="auto">
          <a:noFill/>
          <a:ln>
            <a:solidFill>
              <a:srgbClr val="000000"/>
            </a:solidFill>
            <a:miter lim="800000"/>
            <a:headEnd/>
            <a:tailEnd/>
          </a:ln>
        </p:spPr>
      </p:sp>
      <p:sp>
        <p:nvSpPr>
          <p:cNvPr id="32771" name="Rectangle 3"/>
          <p:cNvSpPr>
            <a:spLocks noGrp="1"/>
          </p:cNvSpPr>
          <p:nvPr>
            <p:ph type="body" idx="1"/>
          </p:nvPr>
        </p:nvSpPr>
        <p:spPr bwMode="auto">
          <a:noFill/>
        </p:spPr>
        <p:txBody>
          <a:bodyPr/>
          <a:lstStyle/>
          <a:p>
            <a:pPr>
              <a:lnSpc>
                <a:spcPct val="80000"/>
              </a:lnSpc>
            </a:pPr>
            <a:r>
              <a:rPr lang="en-US" sz="1100" b="1" i="1" u="sng" smtClean="0">
                <a:latin typeface="Arial" charset="0"/>
                <a:ea typeface="ＭＳ Ｐゴシック" pitchFamily="34" charset="-128"/>
                <a:cs typeface="Arial" charset="0"/>
              </a:rPr>
              <a:t>Student Notes:</a:t>
            </a:r>
          </a:p>
          <a:p>
            <a:pPr>
              <a:lnSpc>
                <a:spcPct val="80000"/>
              </a:lnSpc>
              <a:buFontTx/>
              <a:buChar char="•"/>
            </a:pPr>
            <a:r>
              <a:rPr lang="en-US" sz="1100" smtClean="0">
                <a:latin typeface="Arial" charset="0"/>
                <a:ea typeface="ＭＳ Ｐゴシック" pitchFamily="34" charset="-128"/>
                <a:cs typeface="Arial" charset="0"/>
              </a:rPr>
              <a:t> In 30 seconds, potential investors need to be taken through the four important questions on the slide. (Covered on pgs. 140-141 and 146.)</a:t>
            </a:r>
            <a:endParaRPr lang="en-US" sz="1100" i="1" smtClean="0">
              <a:latin typeface="Arial" charset="0"/>
              <a:ea typeface="ＭＳ Ｐゴシック" pitchFamily="34" charset="-128"/>
              <a:cs typeface="Arial" charset="0"/>
            </a:endParaRPr>
          </a:p>
          <a:p>
            <a:pPr>
              <a:lnSpc>
                <a:spcPct val="80000"/>
              </a:lnSpc>
            </a:pPr>
            <a:endParaRPr lang="en-US" sz="1100" smtClean="0">
              <a:latin typeface="Arial" charset="0"/>
              <a:ea typeface="ＭＳ Ｐゴシック" pitchFamily="34" charset="-128"/>
              <a:cs typeface="Arial" charset="0"/>
            </a:endParaRPr>
          </a:p>
          <a:p>
            <a:pPr>
              <a:lnSpc>
                <a:spcPct val="80000"/>
              </a:lnSpc>
            </a:pPr>
            <a:r>
              <a:rPr lang="en-US" sz="1100" i="1" smtClean="0">
                <a:latin typeface="Arial" charset="0"/>
                <a:ea typeface="ＭＳ Ｐゴシック" pitchFamily="34" charset="-128"/>
                <a:cs typeface="Arial" charset="0"/>
              </a:rPr>
              <a:t>Strategy</a:t>
            </a:r>
          </a:p>
          <a:p>
            <a:pPr>
              <a:lnSpc>
                <a:spcPct val="80000"/>
              </a:lnSpc>
            </a:pPr>
            <a:r>
              <a:rPr lang="en-US" sz="1100" smtClean="0">
                <a:latin typeface="Arial" charset="0"/>
                <a:ea typeface="ＭＳ Ｐゴシック" pitchFamily="34" charset="-128"/>
                <a:cs typeface="Arial" charset="0"/>
              </a:rPr>
              <a:t>Follow these guidelines in preparing your 30-Second Pitch:</a:t>
            </a:r>
          </a:p>
          <a:p>
            <a:pPr>
              <a:lnSpc>
                <a:spcPct val="80000"/>
              </a:lnSpc>
              <a:buFontTx/>
              <a:buChar char="•"/>
            </a:pPr>
            <a:r>
              <a:rPr lang="en-US" sz="1100" b="1" smtClean="0">
                <a:latin typeface="Arial" charset="0"/>
                <a:ea typeface="ＭＳ Ｐゴシック" pitchFamily="34" charset="-128"/>
                <a:cs typeface="Arial" charset="0"/>
              </a:rPr>
              <a:t> Attention:</a:t>
            </a:r>
            <a:r>
              <a:rPr lang="en-US" sz="1100" smtClean="0">
                <a:latin typeface="Arial" charset="0"/>
                <a:ea typeface="ＭＳ Ｐゴシック" pitchFamily="34" charset="-128"/>
                <a:cs typeface="Arial" charset="0"/>
              </a:rPr>
              <a:t> Capture the audience’s attention. Remember that you are competing against numerous distractions.</a:t>
            </a:r>
          </a:p>
          <a:p>
            <a:pPr>
              <a:lnSpc>
                <a:spcPct val="80000"/>
              </a:lnSpc>
              <a:buFontTx/>
              <a:buChar char="•"/>
            </a:pPr>
            <a:r>
              <a:rPr lang="en-US" sz="1100" b="1" smtClean="0">
                <a:latin typeface="Arial" charset="0"/>
                <a:ea typeface="ＭＳ Ｐゴシック" pitchFamily="34" charset="-128"/>
                <a:cs typeface="Arial" charset="0"/>
              </a:rPr>
              <a:t> Excitement:</a:t>
            </a:r>
            <a:r>
              <a:rPr lang="en-US" sz="1100" smtClean="0">
                <a:latin typeface="Arial" charset="0"/>
                <a:ea typeface="ＭＳ Ｐゴシック" pitchFamily="34" charset="-128"/>
                <a:cs typeface="Arial" charset="0"/>
              </a:rPr>
              <a:t> Once your audience is paying attention, get them excited about you and your company.</a:t>
            </a:r>
          </a:p>
          <a:p>
            <a:pPr>
              <a:lnSpc>
                <a:spcPct val="80000"/>
              </a:lnSpc>
              <a:buFontTx/>
              <a:buChar char="•"/>
            </a:pPr>
            <a:r>
              <a:rPr lang="en-US" sz="1100" b="1" smtClean="0">
                <a:latin typeface="Arial" charset="0"/>
                <a:ea typeface="ＭＳ Ｐゴシック" pitchFamily="34" charset="-128"/>
                <a:cs typeface="Arial" charset="0"/>
              </a:rPr>
              <a:t> Engagement:</a:t>
            </a:r>
            <a:r>
              <a:rPr lang="en-US" sz="1100" smtClean="0">
                <a:latin typeface="Arial" charset="0"/>
                <a:ea typeface="ＭＳ Ｐゴシック" pitchFamily="34" charset="-128"/>
                <a:cs typeface="Arial" charset="0"/>
              </a:rPr>
              <a:t> Once the audience is excited, help them imagine becoming involved with you and your company.</a:t>
            </a:r>
          </a:p>
          <a:p>
            <a:pPr>
              <a:lnSpc>
                <a:spcPct val="80000"/>
              </a:lnSpc>
              <a:buFontTx/>
              <a:buChar char="•"/>
            </a:pPr>
            <a:r>
              <a:rPr lang="en-US" sz="1100" b="1" smtClean="0">
                <a:latin typeface="Arial" charset="0"/>
                <a:ea typeface="ＭＳ Ｐゴシック" pitchFamily="34" charset="-128"/>
                <a:cs typeface="Arial" charset="0"/>
              </a:rPr>
              <a:t> Action:</a:t>
            </a:r>
            <a:r>
              <a:rPr lang="en-US" sz="1100" smtClean="0">
                <a:latin typeface="Arial" charset="0"/>
                <a:ea typeface="ＭＳ Ｐゴシック" pitchFamily="34" charset="-128"/>
                <a:cs typeface="Arial" charset="0"/>
              </a:rPr>
              <a:t> Get potential investors to spend time with you to learn about your company, your product, and the investment opportunity.</a:t>
            </a:r>
          </a:p>
          <a:p>
            <a:pPr>
              <a:lnSpc>
                <a:spcPct val="80000"/>
              </a:lnSpc>
              <a:buFontTx/>
              <a:buChar char="•"/>
            </a:pPr>
            <a:endParaRPr lang="en-US" sz="1100" smtClean="0">
              <a:latin typeface="Arial" charset="0"/>
              <a:ea typeface="ＭＳ Ｐゴシック" pitchFamily="34" charset="-128"/>
              <a:cs typeface="Arial" charset="0"/>
            </a:endParaRPr>
          </a:p>
          <a:p>
            <a:pPr>
              <a:lnSpc>
                <a:spcPct val="80000"/>
              </a:lnSpc>
            </a:pPr>
            <a:r>
              <a:rPr lang="en-US" sz="1100" b="1" i="1" u="sng" smtClean="0">
                <a:latin typeface="Arial" charset="0"/>
                <a:ea typeface="ＭＳ Ｐゴシック" pitchFamily="34" charset="-128"/>
                <a:cs typeface="Arial" charset="0"/>
              </a:rPr>
              <a:t>Teacher Notes:</a:t>
            </a:r>
          </a:p>
          <a:p>
            <a:pPr>
              <a:lnSpc>
                <a:spcPct val="80000"/>
              </a:lnSpc>
            </a:pPr>
            <a:r>
              <a:rPr lang="en-US" sz="1100" i="1" smtClean="0">
                <a:latin typeface="Arial" charset="0"/>
                <a:ea typeface="ＭＳ Ｐゴシック" pitchFamily="34" charset="-128"/>
                <a:cs typeface="Arial" charset="0"/>
              </a:rPr>
              <a:t>Other Activities</a:t>
            </a:r>
          </a:p>
          <a:p>
            <a:pPr>
              <a:lnSpc>
                <a:spcPct val="80000"/>
              </a:lnSpc>
              <a:buFontTx/>
              <a:buChar char="•"/>
            </a:pPr>
            <a:r>
              <a:rPr lang="en-US" sz="1100" smtClean="0">
                <a:latin typeface="Arial" charset="0"/>
                <a:ea typeface="ＭＳ Ｐゴシック" pitchFamily="34" charset="-128"/>
                <a:cs typeface="Arial" charset="0"/>
              </a:rPr>
              <a:t> “Shark Tank.” Watch episodes of </a:t>
            </a:r>
            <a:r>
              <a:rPr lang="en-US" sz="1100" i="1" smtClean="0">
                <a:latin typeface="Arial" charset="0"/>
                <a:ea typeface="ＭＳ Ｐゴシック" pitchFamily="34" charset="-128"/>
                <a:cs typeface="Arial" charset="0"/>
              </a:rPr>
              <a:t>Shark Tank</a:t>
            </a:r>
            <a:r>
              <a:rPr lang="en-US" sz="1100" smtClean="0">
                <a:latin typeface="Arial" charset="0"/>
                <a:ea typeface="ＭＳ Ｐゴシック" pitchFamily="34" charset="-128"/>
                <a:cs typeface="Arial" charset="0"/>
              </a:rPr>
              <a:t>, an ABC television show, with the class. In this show, entrepreneurs pitch their concepts to potential investors. Ask students to decide if they would invest. Discuss their reasons for investing (or for not investing). You can access episodes and biographies of the entrepreneurs and potential investors at </a:t>
            </a:r>
            <a:r>
              <a:rPr lang="en-US" sz="1100" smtClean="0">
                <a:latin typeface="Arial" charset="0"/>
                <a:ea typeface="ＭＳ Ｐゴシック" pitchFamily="34" charset="-128"/>
                <a:cs typeface="Arial" charset="0"/>
                <a:hlinkClick r:id="rId3"/>
              </a:rPr>
              <a:t>http://abc.go.com/shows/shark-tank</a:t>
            </a:r>
            <a:r>
              <a:rPr lang="en-US" sz="1100" smtClean="0">
                <a:latin typeface="Arial" charset="0"/>
                <a:ea typeface="ＭＳ Ｐゴシック" pitchFamily="34" charset="-128"/>
                <a:cs typeface="Arial" charset="0"/>
              </a:rPr>
              <a:t>. This exercise shows students the importance of the pitch in real terms. </a:t>
            </a:r>
          </a:p>
          <a:p>
            <a:pPr>
              <a:lnSpc>
                <a:spcPct val="80000"/>
              </a:lnSpc>
            </a:pPr>
            <a:endParaRPr lang="en-US" sz="1100" smtClean="0">
              <a:latin typeface="Arial" charset="0"/>
              <a:ea typeface="ＭＳ Ｐゴシック" pitchFamily="34" charset="-128"/>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4021138" y="8913813"/>
            <a:ext cx="3076575" cy="469900"/>
          </a:xfrm>
          <a:prstGeom prst="rect">
            <a:avLst/>
          </a:prstGeom>
          <a:noFill/>
          <a:ln w="9525">
            <a:noFill/>
            <a:miter lim="800000"/>
            <a:headEnd/>
            <a:tailEnd/>
          </a:ln>
        </p:spPr>
        <p:txBody>
          <a:bodyPr lIns="94185" tIns="47093" rIns="94185" bIns="47093" anchor="b"/>
          <a:lstStyle/>
          <a:p>
            <a:pPr algn="r"/>
            <a:fld id="{02CA3273-9BC5-472F-8B21-9CF87542D6D8}" type="slidenum">
              <a:rPr lang="en-US" sz="1200">
                <a:latin typeface="Calibri" pitchFamily="34" charset="0"/>
              </a:rPr>
              <a:pPr algn="r"/>
              <a:t>11</a:t>
            </a:fld>
            <a:endParaRPr lang="en-US" sz="1200">
              <a:latin typeface="Calibri" pitchFamily="34" charset="0"/>
            </a:endParaRPr>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xfrm>
            <a:off x="473075" y="4219575"/>
            <a:ext cx="5916613" cy="5165725"/>
          </a:xfrm>
          <a:noFill/>
        </p:spPr>
        <p:txBody>
          <a:bodyPr/>
          <a:lstStyle/>
          <a:p>
            <a:pPr marL="234950" indent="-234950" algn="just">
              <a:lnSpc>
                <a:spcPct val="60000"/>
              </a:lnSpc>
            </a:pPr>
            <a:r>
              <a:rPr lang="en-US" sz="800" b="1" i="1" u="sng" smtClean="0">
                <a:latin typeface="Arial" charset="0"/>
                <a:ea typeface="ＭＳ Ｐゴシック" pitchFamily="34" charset="-128"/>
                <a:cs typeface="Arial" charset="0"/>
              </a:rPr>
              <a:t>For Service and Manufacturing Businesses only.  </a:t>
            </a:r>
            <a:r>
              <a:rPr lang="en-US" sz="800" smtClean="0">
                <a:latin typeface="Arial" charset="0"/>
                <a:ea typeface="ＭＳ Ｐゴシック" pitchFamily="34" charset="-128"/>
                <a:cs typeface="Arial" charset="0"/>
              </a:rPr>
              <a:t> Students need to recognize the difference between variable costs (direct costs associated with producing a product or rendering a service versus fixed costs (costs that will be incurred whether you sell a product/service or not)</a:t>
            </a:r>
            <a:endParaRPr lang="en-US" sz="800" b="1" i="1" u="sng" smtClean="0">
              <a:latin typeface="Arial" charset="0"/>
              <a:ea typeface="ＭＳ Ｐゴシック" pitchFamily="34" charset="-128"/>
              <a:cs typeface="Arial" charset="0"/>
            </a:endParaRPr>
          </a:p>
          <a:p>
            <a:pPr marL="234950" indent="-234950" algn="just">
              <a:lnSpc>
                <a:spcPct val="60000"/>
              </a:lnSpc>
            </a:pPr>
            <a:endParaRPr lang="en-US" sz="800" smtClean="0">
              <a:latin typeface="Arial" charset="0"/>
              <a:ea typeface="ＭＳ Ｐゴシック" pitchFamily="34" charset="-128"/>
              <a:cs typeface="Arial" charset="0"/>
            </a:endParaRPr>
          </a:p>
          <a:p>
            <a:pPr marL="234950" indent="-234950" algn="just">
              <a:lnSpc>
                <a:spcPct val="60000"/>
              </a:lnSpc>
            </a:pPr>
            <a:r>
              <a:rPr lang="en-US" sz="800" b="1" smtClean="0">
                <a:latin typeface="Arial" charset="0"/>
                <a:ea typeface="ＭＳ Ｐゴシック" pitchFamily="34" charset="-128"/>
                <a:cs typeface="Arial" charset="0"/>
              </a:rPr>
              <a:t>Definition of Unit:</a:t>
            </a:r>
            <a:r>
              <a:rPr lang="en-US" sz="800" smtClean="0">
                <a:latin typeface="Arial" charset="0"/>
                <a:ea typeface="ＭＳ Ｐゴシック" pitchFamily="34" charset="-128"/>
                <a:cs typeface="Arial" charset="0"/>
              </a:rPr>
              <a:t>  A quick description of the product or service being sold.  Think of this as the minimum number and type of products students’ are willing to sell to a customer.  For example, if a student plans to sell retail sunglasses, the minimum number they’ll be willing to sell will likely be 1 pair of sun glasses.</a:t>
            </a:r>
          </a:p>
          <a:p>
            <a:pPr marL="234950" indent="-234950" algn="just">
              <a:lnSpc>
                <a:spcPct val="60000"/>
              </a:lnSpc>
            </a:pPr>
            <a:endParaRPr lang="en-US" sz="800" smtClean="0">
              <a:latin typeface="Arial" charset="0"/>
              <a:ea typeface="ＭＳ Ｐゴシック" pitchFamily="34" charset="-128"/>
              <a:cs typeface="Arial" charset="0"/>
            </a:endParaRPr>
          </a:p>
          <a:p>
            <a:pPr marL="234950" indent="-234950" algn="just">
              <a:lnSpc>
                <a:spcPct val="60000"/>
              </a:lnSpc>
            </a:pPr>
            <a:r>
              <a:rPr lang="en-US" sz="800" b="1" smtClean="0">
                <a:latin typeface="Arial" charset="0"/>
                <a:ea typeface="ＭＳ Ｐゴシック" pitchFamily="34" charset="-128"/>
                <a:cs typeface="Arial" charset="0"/>
              </a:rPr>
              <a:t>Direct Labor/Unit:</a:t>
            </a:r>
            <a:r>
              <a:rPr lang="en-US" sz="800" smtClean="0">
                <a:latin typeface="Arial" charset="0"/>
                <a:ea typeface="ＭＳ Ｐゴシック" pitchFamily="34" charset="-128"/>
                <a:cs typeface="Arial" charset="0"/>
              </a:rPr>
              <a:t>  This calculation only includes time spent actually building a product or providing a service (On your mark…get set…GO…stop.).  It doesn’t include indirect labor, such as time spent passing-out flyers, shopping for materials or sweeping office floors.</a:t>
            </a:r>
          </a:p>
          <a:p>
            <a:pPr marL="234950" indent="-234950" algn="just">
              <a:lnSpc>
                <a:spcPct val="60000"/>
              </a:lnSpc>
            </a:pPr>
            <a:endParaRPr lang="en-US" sz="800" smtClean="0">
              <a:latin typeface="Arial" charset="0"/>
              <a:ea typeface="ＭＳ Ｐゴシック" pitchFamily="34" charset="-128"/>
              <a:cs typeface="Arial" charset="0"/>
            </a:endParaRPr>
          </a:p>
          <a:p>
            <a:pPr marL="234950" indent="-234950" algn="just">
              <a:lnSpc>
                <a:spcPct val="60000"/>
              </a:lnSpc>
            </a:pPr>
            <a:r>
              <a:rPr lang="en-US" sz="800" smtClean="0">
                <a:latin typeface="Arial" charset="0"/>
                <a:ea typeface="ＭＳ Ｐゴシック" pitchFamily="34" charset="-128"/>
                <a:cs typeface="Arial" charset="0"/>
              </a:rPr>
              <a:t>Helping students arrive at a direct labor figure can be challenging.  There are a number of ways they can look at it:</a:t>
            </a:r>
          </a:p>
          <a:p>
            <a:pPr marL="234950" indent="-234950" algn="just">
              <a:lnSpc>
                <a:spcPct val="60000"/>
              </a:lnSpc>
            </a:pPr>
            <a:r>
              <a:rPr lang="en-US" sz="800" smtClean="0">
                <a:latin typeface="Arial" charset="0"/>
                <a:ea typeface="ＭＳ Ｐゴシック" pitchFamily="34" charset="-128"/>
                <a:cs typeface="Arial" charset="0"/>
              </a:rPr>
              <a:t>	1.  If I’ve never worked before and took a job, what might I be paid?</a:t>
            </a:r>
          </a:p>
          <a:p>
            <a:pPr marL="234950" indent="-234950" algn="just">
              <a:lnSpc>
                <a:spcPct val="60000"/>
              </a:lnSpc>
            </a:pPr>
            <a:r>
              <a:rPr lang="en-US" sz="800" smtClean="0">
                <a:latin typeface="Arial" charset="0"/>
                <a:ea typeface="ＭＳ Ｐゴシック" pitchFamily="34" charset="-128"/>
                <a:cs typeface="Arial" charset="0"/>
              </a:rPr>
              <a:t>	2.  What do others, with my experience level, get paid for similar work?</a:t>
            </a:r>
          </a:p>
          <a:p>
            <a:pPr marL="234950" indent="-234950" algn="just">
              <a:lnSpc>
                <a:spcPct val="60000"/>
              </a:lnSpc>
            </a:pPr>
            <a:r>
              <a:rPr lang="en-US" sz="800" smtClean="0">
                <a:latin typeface="Arial" charset="0"/>
                <a:ea typeface="ＭＳ Ｐゴシック" pitchFamily="34" charset="-128"/>
                <a:cs typeface="Arial" charset="0"/>
              </a:rPr>
              <a:t>	3.  If I had to hire another person to perform this labor for my business, </a:t>
            </a:r>
          </a:p>
          <a:p>
            <a:pPr marL="234950" indent="-234950" algn="just">
              <a:lnSpc>
                <a:spcPct val="60000"/>
              </a:lnSpc>
            </a:pPr>
            <a:r>
              <a:rPr lang="en-US" sz="800" smtClean="0">
                <a:latin typeface="Arial" charset="0"/>
                <a:ea typeface="ＭＳ Ｐゴシック" pitchFamily="34" charset="-128"/>
                <a:cs typeface="Arial" charset="0"/>
              </a:rPr>
              <a:t>	     what would I be willing to pay them given the level of quality and </a:t>
            </a:r>
          </a:p>
          <a:p>
            <a:pPr marL="234950" indent="-234950" algn="just">
              <a:lnSpc>
                <a:spcPct val="60000"/>
              </a:lnSpc>
            </a:pPr>
            <a:r>
              <a:rPr lang="en-US" sz="800" smtClean="0">
                <a:latin typeface="Arial" charset="0"/>
                <a:ea typeface="ＭＳ Ｐゴシック" pitchFamily="34" charset="-128"/>
                <a:cs typeface="Arial" charset="0"/>
              </a:rPr>
              <a:t>	     efficiency I expect?</a:t>
            </a:r>
          </a:p>
          <a:p>
            <a:pPr marL="234950" indent="-234950" algn="just">
              <a:lnSpc>
                <a:spcPct val="60000"/>
              </a:lnSpc>
            </a:pPr>
            <a:r>
              <a:rPr lang="en-US" sz="800" smtClean="0">
                <a:latin typeface="Arial" charset="0"/>
                <a:ea typeface="ＭＳ Ｐゴシック" pitchFamily="34" charset="-128"/>
                <a:cs typeface="Arial" charset="0"/>
              </a:rPr>
              <a:t>	4. Minimum Wage plus $1.</a:t>
            </a:r>
          </a:p>
          <a:p>
            <a:pPr marL="234950" indent="-234950" algn="just">
              <a:lnSpc>
                <a:spcPct val="60000"/>
              </a:lnSpc>
            </a:pPr>
            <a:endParaRPr lang="en-US" sz="800" smtClean="0">
              <a:latin typeface="Arial" charset="0"/>
              <a:ea typeface="ＭＳ Ｐゴシック" pitchFamily="34" charset="-128"/>
              <a:cs typeface="Arial" charset="0"/>
            </a:endParaRPr>
          </a:p>
          <a:p>
            <a:pPr marL="234950" indent="-234950" algn="just">
              <a:lnSpc>
                <a:spcPct val="60000"/>
              </a:lnSpc>
            </a:pPr>
            <a:r>
              <a:rPr lang="en-US" sz="800" b="1" smtClean="0">
                <a:latin typeface="Arial" charset="0"/>
                <a:ea typeface="ＭＳ Ｐゴシック" pitchFamily="34" charset="-128"/>
                <a:cs typeface="Arial" charset="0"/>
              </a:rPr>
              <a:t>Materials/Unit:</a:t>
            </a:r>
            <a:r>
              <a:rPr lang="en-US" sz="800" smtClean="0">
                <a:latin typeface="Arial" charset="0"/>
                <a:ea typeface="ＭＳ Ｐゴシック" pitchFamily="34" charset="-128"/>
                <a:cs typeface="Arial" charset="0"/>
              </a:rPr>
              <a:t>  We should encourage students to shop for wholesale prices.  These items should likely be purchased in bulk at better prices than retail shopping.  There’s room here to enable judges to follow these calculations, which are the numbers behind the </a:t>
            </a:r>
            <a:r>
              <a:rPr lang="en-US" sz="800" b="1" i="1" smtClean="0">
                <a:latin typeface="Arial" charset="0"/>
                <a:ea typeface="ＭＳ Ｐゴシック" pitchFamily="34" charset="-128"/>
                <a:cs typeface="Arial" charset="0"/>
              </a:rPr>
              <a:t>Economics of 1 Unit</a:t>
            </a:r>
            <a:r>
              <a:rPr lang="en-US" sz="800" smtClean="0">
                <a:latin typeface="Arial" charset="0"/>
                <a:ea typeface="ＭＳ Ｐゴシック" pitchFamily="34" charset="-128"/>
                <a:cs typeface="Arial" charset="0"/>
              </a:rPr>
              <a:t> slide.</a:t>
            </a:r>
          </a:p>
          <a:p>
            <a:pPr marL="234950" indent="-234950" algn="just">
              <a:lnSpc>
                <a:spcPct val="60000"/>
              </a:lnSpc>
            </a:pPr>
            <a:endParaRPr lang="en-US" sz="800" smtClean="0">
              <a:latin typeface="Arial" charset="0"/>
              <a:ea typeface="ＭＳ Ｐゴシック" pitchFamily="34" charset="-128"/>
              <a:cs typeface="Arial" charset="0"/>
            </a:endParaRPr>
          </a:p>
          <a:p>
            <a:pPr marL="234950" indent="-234950">
              <a:lnSpc>
                <a:spcPct val="60000"/>
              </a:lnSpc>
            </a:pPr>
            <a:r>
              <a:rPr lang="en-US" sz="800" smtClean="0">
                <a:latin typeface="Arial" charset="0"/>
                <a:ea typeface="ＭＳ Ｐゴシック" pitchFamily="34" charset="-128"/>
                <a:cs typeface="Arial" charset="0"/>
              </a:rPr>
              <a:t>Many students unnecessarily pay themselves more than once in the business plan.  There are four main ways that students pay themselves:</a:t>
            </a:r>
          </a:p>
          <a:p>
            <a:pPr marL="234950" indent="-234950">
              <a:lnSpc>
                <a:spcPct val="60000"/>
              </a:lnSpc>
            </a:pPr>
            <a:endParaRPr lang="en-US" sz="800" smtClean="0">
              <a:latin typeface="Arial" charset="0"/>
              <a:ea typeface="ＭＳ Ｐゴシック" pitchFamily="34" charset="-128"/>
              <a:cs typeface="Arial" charset="0"/>
            </a:endParaRPr>
          </a:p>
          <a:p>
            <a:pPr marL="234950" indent="-234950">
              <a:lnSpc>
                <a:spcPct val="60000"/>
              </a:lnSpc>
              <a:buFontTx/>
              <a:buChar char="•"/>
            </a:pPr>
            <a:r>
              <a:rPr lang="en-US" sz="800" smtClean="0">
                <a:latin typeface="Arial" charset="0"/>
                <a:ea typeface="ＭＳ Ｐゴシック" pitchFamily="34" charset="-128"/>
                <a:cs typeface="Arial" charset="0"/>
              </a:rPr>
              <a:t>Direct Labor:   This is an hourly wage based on the standard pay for the industry in which the student is working.  Try to get students to think beyond minimum wage by looking at online resources such as salary.com or craigslist.com to get comparable rates of pay.  Steer students towards paying more than minimum wage for skilled or semi-skilled labor (braiding hair, lawn care, computer repair, etc.)</a:t>
            </a:r>
          </a:p>
          <a:p>
            <a:pPr marL="234950" indent="-234950">
              <a:lnSpc>
                <a:spcPct val="60000"/>
              </a:lnSpc>
              <a:buFontTx/>
              <a:buChar char="•"/>
            </a:pPr>
            <a:r>
              <a:rPr lang="en-US" sz="800" smtClean="0">
                <a:latin typeface="Arial" charset="0"/>
                <a:ea typeface="ＭＳ Ｐゴシック" pitchFamily="34" charset="-128"/>
                <a:cs typeface="Arial" charset="0"/>
              </a:rPr>
              <a:t>Entrepreneurial Stipend:  This can be found on the Fixed Costs slide and is similar to a salary students may pay themselves on a monthly basis.</a:t>
            </a:r>
          </a:p>
          <a:p>
            <a:pPr marL="234950" indent="-234950">
              <a:lnSpc>
                <a:spcPct val="60000"/>
              </a:lnSpc>
              <a:buFontTx/>
              <a:buChar char="•"/>
            </a:pPr>
            <a:r>
              <a:rPr lang="en-US" sz="800" smtClean="0">
                <a:latin typeface="Arial" charset="0"/>
                <a:ea typeface="ＭＳ Ｐゴシック" pitchFamily="34" charset="-128"/>
                <a:cs typeface="Arial" charset="0"/>
              </a:rPr>
              <a:t>Comission:  This is on the EOU slide and is a variable cost that fluctuates based on the number of units sold.</a:t>
            </a:r>
          </a:p>
          <a:p>
            <a:pPr marL="234950" indent="-234950">
              <a:lnSpc>
                <a:spcPct val="60000"/>
              </a:lnSpc>
              <a:buFontTx/>
              <a:buChar char="•"/>
            </a:pPr>
            <a:r>
              <a:rPr lang="en-US" sz="800" smtClean="0">
                <a:latin typeface="Arial" charset="0"/>
                <a:ea typeface="ＭＳ Ｐゴシック" pitchFamily="34" charset="-128"/>
                <a:cs typeface="Arial" charset="0"/>
              </a:rPr>
              <a:t>Salary:  This can also be found on the Fixed Cost slide</a:t>
            </a:r>
          </a:p>
          <a:p>
            <a:pPr marL="234950" indent="-234950">
              <a:lnSpc>
                <a:spcPct val="60000"/>
              </a:lnSpc>
              <a:buFontTx/>
              <a:buChar char="•"/>
            </a:pPr>
            <a:r>
              <a:rPr lang="en-US" sz="800" smtClean="0">
                <a:latin typeface="Arial" charset="0"/>
                <a:ea typeface="ＭＳ Ｐゴシック" pitchFamily="34" charset="-128"/>
                <a:cs typeface="Arial" charset="0"/>
              </a:rPr>
              <a:t>% of profit:  There is no slot on the template for students to indicate they are taking a percentage of profit but students could mention it when they present the income statement.</a:t>
            </a:r>
          </a:p>
          <a:p>
            <a:pPr marL="234950" indent="-234950">
              <a:lnSpc>
                <a:spcPct val="60000"/>
              </a:lnSpc>
            </a:pPr>
            <a:endParaRPr lang="en-US" sz="800" smtClean="0">
              <a:latin typeface="Arial" charset="0"/>
              <a:ea typeface="ＭＳ Ｐゴシック" pitchFamily="34" charset="-128"/>
              <a:cs typeface="Arial" charset="0"/>
            </a:endParaRPr>
          </a:p>
          <a:p>
            <a:pPr marL="234950" indent="-234950">
              <a:lnSpc>
                <a:spcPct val="60000"/>
              </a:lnSpc>
            </a:pPr>
            <a:r>
              <a:rPr lang="en-US" sz="800" smtClean="0">
                <a:latin typeface="Arial" charset="0"/>
                <a:ea typeface="ＭＳ Ｐゴシック" pitchFamily="34" charset="-128"/>
                <a:cs typeface="Arial" charset="0"/>
              </a:rPr>
              <a:t>Whenever students enter any of the above information on the template, have them write it in green to keep track of payments.  Then, students must double check their plan to make sure they are not paying themselves more than once for the same activity.  </a:t>
            </a:r>
          </a:p>
          <a:p>
            <a:pPr marL="234950" indent="-234950">
              <a:lnSpc>
                <a:spcPct val="60000"/>
              </a:lnSpc>
            </a:pPr>
            <a:r>
              <a:rPr lang="en-US" sz="800" b="1" smtClean="0">
                <a:latin typeface="Arial" charset="0"/>
                <a:ea typeface="ＭＳ Ｐゴシック" pitchFamily="34" charset="-128"/>
                <a:cs typeface="Arial" charset="0"/>
              </a:rPr>
              <a:t>ACTIVITIES:</a:t>
            </a:r>
          </a:p>
          <a:p>
            <a:pPr marL="234950" indent="-234950">
              <a:lnSpc>
                <a:spcPct val="60000"/>
              </a:lnSpc>
            </a:pPr>
            <a:r>
              <a:rPr lang="en-US" sz="800" smtClean="0">
                <a:latin typeface="Arial" charset="0"/>
                <a:ea typeface="ＭＳ Ｐゴシック" pitchFamily="34" charset="-128"/>
                <a:cs typeface="Arial" charset="0"/>
              </a:rPr>
              <a:t>Bic pen activity (disassembled in bag – make teams of students assemble them)</a:t>
            </a:r>
          </a:p>
          <a:p>
            <a:pPr marL="234950" indent="-234950">
              <a:lnSpc>
                <a:spcPct val="60000"/>
              </a:lnSpc>
            </a:pPr>
            <a:r>
              <a:rPr lang="en-US" sz="800" smtClean="0">
                <a:latin typeface="Arial" charset="0"/>
                <a:ea typeface="ＭＳ Ｐゴシック" pitchFamily="34" charset="-128"/>
                <a:cs typeface="Arial" charset="0"/>
              </a:rPr>
              <a:t>Gift Basket Activity</a:t>
            </a:r>
          </a:p>
          <a:p>
            <a:pPr marL="234950" indent="-234950">
              <a:lnSpc>
                <a:spcPct val="60000"/>
              </a:lnSpc>
            </a:pPr>
            <a:r>
              <a:rPr lang="en-US" sz="800" smtClean="0">
                <a:latin typeface="Arial" charset="0"/>
                <a:ea typeface="ＭＳ Ｐゴシック" pitchFamily="34" charset="-128"/>
                <a:cs typeface="Arial" charset="0"/>
              </a:rPr>
              <a:t>Fieldtrip to manufacturing or service business </a:t>
            </a:r>
          </a:p>
          <a:p>
            <a:pPr marL="234950" indent="-234950">
              <a:lnSpc>
                <a:spcPct val="60000"/>
              </a:lnSpc>
            </a:pPr>
            <a:r>
              <a:rPr lang="en-US" sz="800" smtClean="0">
                <a:latin typeface="Arial" charset="0"/>
                <a:ea typeface="ＭＳ Ｐゴシック" pitchFamily="34" charset="-128"/>
                <a:cs typeface="Arial" charset="0"/>
              </a:rPr>
              <a:t>Book store owner case study to be written (may be oppty recognition)</a:t>
            </a:r>
          </a:p>
          <a:p>
            <a:pPr marL="234950" indent="-234950">
              <a:lnSpc>
                <a:spcPct val="60000"/>
              </a:lnSpc>
            </a:pPr>
            <a:r>
              <a:rPr lang="en-US" sz="800" smtClean="0">
                <a:latin typeface="Arial" charset="0"/>
                <a:ea typeface="ＭＳ Ｐゴシック" pitchFamily="34" charset="-128"/>
                <a:cs typeface="Arial" charset="0"/>
              </a:rPr>
              <a:t>Activity for identifying variable costs (vs. direct labor and materials) – packaging, commission, </a:t>
            </a:r>
          </a:p>
          <a:p>
            <a:pPr marL="234950" indent="-234950">
              <a:lnSpc>
                <a:spcPct val="60000"/>
              </a:lnSpc>
            </a:pPr>
            <a:r>
              <a:rPr lang="en-US" sz="800" smtClean="0">
                <a:latin typeface="Arial" charset="0"/>
                <a:ea typeface="ＭＳ Ｐゴシック" pitchFamily="34" charset="-128"/>
                <a:cs typeface="Arial" charset="0"/>
              </a:rPr>
              <a:t>Variable and fixed cost bingo activity</a:t>
            </a:r>
          </a:p>
          <a:p>
            <a:pPr marL="234950" indent="-234950">
              <a:lnSpc>
                <a:spcPct val="60000"/>
              </a:lnSpc>
            </a:pPr>
            <a:endParaRPr lang="en-US" sz="800" smtClean="0">
              <a:latin typeface="Arial" charset="0"/>
              <a:ea typeface="ＭＳ Ｐゴシック" pitchFamily="34" charset="-128"/>
              <a:cs typeface="Arial" charset="0"/>
            </a:endParaRPr>
          </a:p>
          <a:p>
            <a:pPr marL="234950" indent="-234950">
              <a:lnSpc>
                <a:spcPct val="60000"/>
              </a:lnSpc>
            </a:pPr>
            <a:r>
              <a:rPr lang="en-US" sz="800" smtClean="0">
                <a:latin typeface="Arial" charset="0"/>
                <a:ea typeface="ＭＳ Ｐゴシック" pitchFamily="34" charset="-128"/>
                <a:cs typeface="Arial" charset="0"/>
              </a:rPr>
              <a:t>*Try to keep a ‘math journal’ with your students: Spend first 5-10 mins of class each day doing math calculations based on business financials.   </a:t>
            </a:r>
          </a:p>
          <a:p>
            <a:pPr marL="234950" indent="-234950" algn="just">
              <a:lnSpc>
                <a:spcPct val="60000"/>
              </a:lnSpc>
            </a:pPr>
            <a:endParaRPr lang="en-US" sz="800" smtClean="0">
              <a:latin typeface="Arial" charset="0"/>
              <a:ea typeface="ＭＳ Ｐゴシック" pitchFamily="34" charset="-128"/>
              <a:cs typeface="Arial" charset="0"/>
            </a:endParaRPr>
          </a:p>
          <a:p>
            <a:pPr marL="234950" indent="-234950" algn="just">
              <a:lnSpc>
                <a:spcPct val="60000"/>
              </a:lnSpc>
            </a:pPr>
            <a:endParaRPr lang="en-US" sz="800" smtClean="0">
              <a:latin typeface="Arial" charset="0"/>
              <a:ea typeface="ＭＳ Ｐゴシック" pitchFamily="34" charset="-128"/>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p:spPr>
      </p:sp>
      <p:sp>
        <p:nvSpPr>
          <p:cNvPr id="43011" name="Rectangle 3"/>
          <p:cNvSpPr>
            <a:spLocks noGrp="1"/>
          </p:cNvSpPr>
          <p:nvPr>
            <p:ph type="body" idx="1"/>
          </p:nvPr>
        </p:nvSpPr>
        <p:spPr bwMode="auto">
          <a:noFill/>
        </p:spPr>
        <p:txBody>
          <a:bodyPr/>
          <a:lstStyle/>
          <a:p>
            <a:pPr>
              <a:lnSpc>
                <a:spcPct val="80000"/>
              </a:lnSpc>
            </a:pPr>
            <a:r>
              <a:rPr lang="en-US" sz="800" b="1" u="sng" smtClean="0">
                <a:latin typeface="Arial" charset="0"/>
                <a:ea typeface="ＭＳ Ｐゴシック" pitchFamily="34" charset="-128"/>
                <a:cs typeface="Arial" charset="0"/>
              </a:rPr>
              <a:t>Student Notes:</a:t>
            </a:r>
          </a:p>
          <a:p>
            <a:pPr>
              <a:lnSpc>
                <a:spcPct val="80000"/>
              </a:lnSpc>
              <a:buFontTx/>
              <a:buChar char="•"/>
            </a:pPr>
            <a:r>
              <a:rPr lang="en-US" sz="800" smtClean="0">
                <a:latin typeface="Arial" charset="0"/>
                <a:ea typeface="ＭＳ Ｐゴシック" pitchFamily="34" charset="-128"/>
                <a:cs typeface="Arial" charset="0"/>
              </a:rPr>
              <a:t> Fixed expenses are covered in Section 10.1 (pgs. 269-272).</a:t>
            </a:r>
          </a:p>
          <a:p>
            <a:pPr>
              <a:lnSpc>
                <a:spcPct val="80000"/>
              </a:lnSpc>
              <a:buFontTx/>
              <a:buChar char="•"/>
            </a:pPr>
            <a:r>
              <a:rPr lang="en-US" sz="800" smtClean="0">
                <a:latin typeface="Arial" charset="0"/>
                <a:ea typeface="ＭＳ Ｐゴシック" pitchFamily="34" charset="-128"/>
                <a:cs typeface="Arial" charset="0"/>
              </a:rPr>
              <a:t> The income statement in Slide 18 refers to these fixed expenses as “operating expenses.” </a:t>
            </a:r>
          </a:p>
          <a:p>
            <a:pPr>
              <a:lnSpc>
                <a:spcPct val="80000"/>
              </a:lnSpc>
              <a:buFontTx/>
              <a:buChar char="•"/>
            </a:pPr>
            <a:r>
              <a:rPr lang="en-US" sz="800" smtClean="0">
                <a:latin typeface="Arial" charset="0"/>
                <a:ea typeface="ＭＳ Ｐゴシック" pitchFamily="34" charset="-128"/>
                <a:cs typeface="Arial" charset="0"/>
              </a:rPr>
              <a:t> To learn what typical salaries are for your employees go to http://www.salary.com/</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Business Plan Exercises</a:t>
            </a:r>
            <a:endParaRPr lang="en-US" sz="800" smtClean="0">
              <a:latin typeface="Arial" charset="0"/>
              <a:ea typeface="ＭＳ Ｐゴシック" pitchFamily="34" charset="-128"/>
              <a:cs typeface="Arial" charset="0"/>
            </a:endParaRPr>
          </a:p>
          <a:p>
            <a:pPr>
              <a:lnSpc>
                <a:spcPct val="80000"/>
              </a:lnSpc>
            </a:pPr>
            <a:r>
              <a:rPr lang="en-US" sz="800" smtClean="0">
                <a:latin typeface="Arial" charset="0"/>
                <a:ea typeface="ＭＳ Ｐゴシック" pitchFamily="34" charset="-128"/>
                <a:cs typeface="Arial" charset="0"/>
              </a:rPr>
              <a:t>This slide relates to the following business plan exercises:</a:t>
            </a:r>
            <a:endParaRPr lang="en-US" sz="800" i="1"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Section 10.1: “Fixed Operating Costs.” In BizTech or pgs. 295-296 in the </a:t>
            </a:r>
            <a:r>
              <a:rPr lang="en-US" sz="800" i="1" smtClean="0">
                <a:latin typeface="Arial" charset="0"/>
                <a:ea typeface="ＭＳ Ｐゴシック" pitchFamily="34" charset="-128"/>
                <a:cs typeface="Arial" charset="0"/>
              </a:rPr>
              <a:t>Business Plan Project (Student Activity Workbook)</a:t>
            </a:r>
            <a:r>
              <a:rPr lang="en-US" sz="800" smtClean="0">
                <a:latin typeface="Arial" charset="0"/>
                <a:ea typeface="ＭＳ Ｐゴシック" pitchFamily="34" charset="-128"/>
                <a:cs typeface="Arial" charset="0"/>
              </a:rPr>
              <a:t>.</a:t>
            </a:r>
          </a:p>
          <a:p>
            <a:pPr>
              <a:lnSpc>
                <a:spcPct val="80000"/>
              </a:lnSpc>
            </a:pPr>
            <a:endParaRPr lang="en-US" sz="800" b="1" u="sng" smtClean="0">
              <a:latin typeface="Arial" charset="0"/>
              <a:ea typeface="ＭＳ Ｐゴシック" pitchFamily="34" charset="-128"/>
              <a:cs typeface="Arial" charset="0"/>
            </a:endParaRPr>
          </a:p>
          <a:p>
            <a:pPr>
              <a:lnSpc>
                <a:spcPct val="80000"/>
              </a:lnSpc>
            </a:pPr>
            <a:r>
              <a:rPr lang="en-US" sz="800" b="1" u="sng" smtClean="0">
                <a:latin typeface="Arial" charset="0"/>
                <a:ea typeface="ＭＳ Ｐゴシック" pitchFamily="34" charset="-128"/>
                <a:cs typeface="Arial" charset="0"/>
              </a:rPr>
              <a:t> Teacher Notes:</a:t>
            </a:r>
          </a:p>
          <a:p>
            <a:pPr>
              <a:lnSpc>
                <a:spcPct val="80000"/>
              </a:lnSpc>
            </a:pPr>
            <a:r>
              <a:rPr lang="en-US" sz="800" smtClean="0">
                <a:latin typeface="Arial" charset="0"/>
                <a:ea typeface="ＭＳ Ｐゴシック" pitchFamily="34" charset="-128"/>
                <a:cs typeface="Arial" charset="0"/>
              </a:rPr>
              <a:t>Entrepreneurs can choose to be paid in 4 different ways:</a:t>
            </a:r>
          </a:p>
          <a:p>
            <a:pPr>
              <a:lnSpc>
                <a:spcPct val="80000"/>
              </a:lnSpc>
              <a:buFontTx/>
              <a:buChar char="•"/>
            </a:pPr>
            <a:r>
              <a:rPr lang="en-US" sz="800" smtClean="0">
                <a:latin typeface="Arial" charset="0"/>
                <a:ea typeface="ＭＳ Ｐゴシック" pitchFamily="34" charset="-128"/>
                <a:cs typeface="Arial" charset="0"/>
              </a:rPr>
              <a:t> If building a product, an entrepreneur can choose to be paid for direct labor (on Slide 13).</a:t>
            </a:r>
          </a:p>
          <a:p>
            <a:pPr>
              <a:lnSpc>
                <a:spcPct val="80000"/>
              </a:lnSpc>
              <a:buFontTx/>
              <a:buChar char="•"/>
            </a:pPr>
            <a:r>
              <a:rPr lang="en-US" sz="800" smtClean="0">
                <a:latin typeface="Arial" charset="0"/>
                <a:ea typeface="ＭＳ Ｐゴシック" pitchFamily="34" charset="-128"/>
                <a:cs typeface="Arial" charset="0"/>
              </a:rPr>
              <a:t> If selling the product, an entrepreneur can be paid by commission under Other Variable Costs on Slide 14).</a:t>
            </a:r>
          </a:p>
          <a:p>
            <a:pPr>
              <a:lnSpc>
                <a:spcPct val="80000"/>
              </a:lnSpc>
              <a:buFontTx/>
              <a:buChar char="•"/>
            </a:pPr>
            <a:r>
              <a:rPr lang="en-US" sz="800" smtClean="0">
                <a:latin typeface="Arial" charset="0"/>
                <a:ea typeface="ＭＳ Ｐゴシック" pitchFamily="34" charset="-128"/>
                <a:cs typeface="Arial" charset="0"/>
              </a:rPr>
              <a:t> An entrepreneur can choose to draw a salary. That would be covered (along with all other salaries) on this slide.</a:t>
            </a:r>
          </a:p>
          <a:p>
            <a:pPr>
              <a:lnSpc>
                <a:spcPct val="80000"/>
              </a:lnSpc>
              <a:buFontTx/>
              <a:buChar char="•"/>
            </a:pPr>
            <a:r>
              <a:rPr lang="en-US" sz="800" smtClean="0">
                <a:latin typeface="Arial" charset="0"/>
                <a:ea typeface="ＭＳ Ｐゴシック" pitchFamily="34" charset="-128"/>
                <a:cs typeface="Arial" charset="0"/>
              </a:rPr>
              <a:t> Finally, an entrepreneur can choose to pay himself or herself from net profit (see Slide 18).</a:t>
            </a:r>
          </a:p>
          <a:p>
            <a:pPr>
              <a:lnSpc>
                <a:spcPct val="80000"/>
              </a:lnSpc>
            </a:pP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Entrepreneurs cannot be paid for a specific action in multiple ways. For example, if an entrepreneur is paid for direct labor, the entrepreneur is not paid again for that direct labor as part of salary. However, an entrepreneur may be paid for direct labor and, for other work that is not direct labor (for example, buying supplies or sending out bills), receive a salary.</a:t>
            </a:r>
          </a:p>
          <a:p>
            <a:pPr>
              <a:lnSpc>
                <a:spcPct val="80000"/>
              </a:lnSpc>
            </a:pP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Students should be resourceful in starting their business. Since many start their business from home, costs such as electricity, rent, and telephone service may not be listed as business expenses. If, however, the student shows several thousand dollars of net profit or a very high ROI (500%+), they should pay their parents a few dollars for rent, electricity, phone, etc.</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Other Activities</a:t>
            </a:r>
          </a:p>
          <a:p>
            <a:pPr>
              <a:lnSpc>
                <a:spcPct val="80000"/>
              </a:lnSpc>
              <a:buFontTx/>
              <a:buChar char="•"/>
            </a:pPr>
            <a:r>
              <a:rPr lang="en-US" sz="800" smtClean="0">
                <a:latin typeface="Arial" charset="0"/>
                <a:ea typeface="ＭＳ Ｐゴシック" pitchFamily="34" charset="-128"/>
                <a:cs typeface="Arial" charset="0"/>
              </a:rPr>
              <a:t> “Calculate Depreciation.” Tell students they bought an oven for their bakery business that costs $500. They will need to replace it in 3 years. Ask them how much they need to save per month to save the $500 to replace the oven in 3 years. Practice similar problems with other expensive pieces of equipment and have students calculate the depreciation costs.</a:t>
            </a:r>
          </a:p>
          <a:p>
            <a:pPr>
              <a:lnSpc>
                <a:spcPct val="80000"/>
              </a:lnSpc>
            </a:pPr>
            <a:endParaRPr lang="en-US" sz="800" smtClean="0">
              <a:latin typeface="Arial" charset="0"/>
              <a:ea typeface="ＭＳ Ｐゴシック" pitchFamily="34" charset="-128"/>
              <a:cs typeface="Arial" charset="0"/>
            </a:endParaRPr>
          </a:p>
          <a:p>
            <a:pPr>
              <a:lnSpc>
                <a:spcPct val="80000"/>
              </a:lnSpc>
            </a:pPr>
            <a:endParaRPr lang="en-US" sz="800" smtClean="0">
              <a:latin typeface="Arial" charset="0"/>
              <a:ea typeface="ＭＳ Ｐゴシック" pitchFamily="34" charset="-128"/>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52227" name="Rectangle 3"/>
          <p:cNvSpPr>
            <a:spLocks noGrp="1"/>
          </p:cNvSpPr>
          <p:nvPr>
            <p:ph type="body" idx="1"/>
          </p:nvPr>
        </p:nvSpPr>
        <p:spPr bwMode="auto">
          <a:extLst/>
        </p:spPr>
        <p:txBody>
          <a:bodyPr>
            <a:normAutofit fontScale="70000" lnSpcReduction="20000"/>
          </a:bodyPr>
          <a:lstStyle/>
          <a:p>
            <a:pPr>
              <a:lnSpc>
                <a:spcPct val="80000"/>
              </a:lnSpc>
              <a:defRPr/>
            </a:pPr>
            <a:r>
              <a:rPr lang="en-US" b="1" u="sng" dirty="0" smtClean="0">
                <a:latin typeface="Arial" charset="0"/>
                <a:ea typeface="ＭＳ Ｐゴシック"/>
                <a:cs typeface="Arial" charset="0"/>
              </a:rPr>
              <a:t>Student Notes:</a:t>
            </a:r>
          </a:p>
          <a:p>
            <a:pPr>
              <a:lnSpc>
                <a:spcPct val="80000"/>
              </a:lnSpc>
              <a:buFontTx/>
              <a:buChar char="•"/>
              <a:defRPr/>
            </a:pPr>
            <a:r>
              <a:rPr lang="en-US" dirty="0" smtClean="0">
                <a:latin typeface="Arial" charset="0"/>
                <a:ea typeface="ＭＳ Ｐゴシック"/>
                <a:cs typeface="Arial" charset="0"/>
              </a:rPr>
              <a:t> Time management is covered on pages 102-103.</a:t>
            </a:r>
          </a:p>
          <a:p>
            <a:pPr>
              <a:lnSpc>
                <a:spcPct val="80000"/>
              </a:lnSpc>
              <a:buFontTx/>
              <a:buChar char="•"/>
              <a:defRPr/>
            </a:pPr>
            <a:r>
              <a:rPr lang="en-US" dirty="0" smtClean="0">
                <a:latin typeface="Arial" charset="0"/>
                <a:ea typeface="ＭＳ Ｐゴシック"/>
                <a:cs typeface="Arial" charset="0"/>
              </a:rPr>
              <a:t> The amount of hours you can spend on your new business directly affects other important decision making (such as your yearly projected sales, selling price per unit, monthly break-even, etc.).</a:t>
            </a:r>
          </a:p>
          <a:p>
            <a:pPr>
              <a:lnSpc>
                <a:spcPct val="80000"/>
              </a:lnSpc>
              <a:buFontTx/>
              <a:buChar char="•"/>
              <a:defRPr/>
            </a:pPr>
            <a:endParaRPr lang="en-US" dirty="0" smtClean="0">
              <a:latin typeface="Arial" charset="0"/>
              <a:ea typeface="ＭＳ Ｐゴシック"/>
              <a:cs typeface="Arial" charset="0"/>
            </a:endParaRPr>
          </a:p>
          <a:p>
            <a:pPr>
              <a:lnSpc>
                <a:spcPct val="80000"/>
              </a:lnSpc>
              <a:defRPr/>
            </a:pPr>
            <a:r>
              <a:rPr lang="en-US" i="1" dirty="0" smtClean="0">
                <a:latin typeface="Arial" charset="0"/>
                <a:ea typeface="ＭＳ Ｐゴシック"/>
                <a:cs typeface="Arial" charset="0"/>
              </a:rPr>
              <a:t>Adding Your Data</a:t>
            </a:r>
          </a:p>
          <a:p>
            <a:pPr>
              <a:lnSpc>
                <a:spcPct val="80000"/>
              </a:lnSpc>
              <a:buFontTx/>
              <a:buChar char="•"/>
              <a:defRPr/>
            </a:pPr>
            <a:r>
              <a:rPr lang="en-US" dirty="0" smtClean="0">
                <a:latin typeface="Arial" charset="0"/>
                <a:ea typeface="ＭＳ Ｐゴシック"/>
                <a:cs typeface="Arial" charset="0"/>
              </a:rPr>
              <a:t> This Slide contains sample data only. To change your times: </a:t>
            </a:r>
            <a:r>
              <a:rPr lang="en-US" i="1" dirty="0" smtClean="0">
                <a:latin typeface="Arial" charset="0"/>
                <a:ea typeface="ＭＳ Ｐゴシック"/>
                <a:cs typeface="Arial" charset="0"/>
              </a:rPr>
              <a:t>If you are using PowerPoint 2007 and 2010:</a:t>
            </a:r>
            <a:r>
              <a:rPr lang="en-US" dirty="0" smtClean="0">
                <a:latin typeface="Arial" charset="0"/>
                <a:ea typeface="ＭＳ Ｐゴシック"/>
                <a:cs typeface="Arial" charset="0"/>
              </a:rPr>
              <a:t> Right-click on any of the bars in the chart and select Edit data. A spreadsheet appears containing the data used in the chart. Edit the data and close the spreadsheet. The bar chart will be changed. </a:t>
            </a:r>
            <a:r>
              <a:rPr lang="en-US" i="1" dirty="0" smtClean="0">
                <a:latin typeface="Arial" charset="0"/>
                <a:ea typeface="ＭＳ Ｐゴシック"/>
                <a:cs typeface="Arial" charset="0"/>
              </a:rPr>
              <a:t>If you are using PowerPoint 2003: </a:t>
            </a:r>
            <a:r>
              <a:rPr lang="en-US" dirty="0" smtClean="0">
                <a:latin typeface="Arial" charset="0"/>
                <a:ea typeface="ＭＳ Ｐゴシック"/>
                <a:cs typeface="Arial" charset="0"/>
              </a:rPr>
              <a:t>Right-click on the chart and select Chart Object/Edit data. Click the data sheet tab and edit your the data. When you close the spreadsheet, the bar chart will be changed </a:t>
            </a:r>
          </a:p>
          <a:p>
            <a:pPr>
              <a:lnSpc>
                <a:spcPct val="80000"/>
              </a:lnSpc>
              <a:defRPr/>
            </a:pPr>
            <a:endParaRPr lang="en-US" i="1" dirty="0" smtClean="0">
              <a:latin typeface="Arial" charset="0"/>
              <a:ea typeface="ＭＳ Ｐゴシック"/>
              <a:cs typeface="Arial" charset="0"/>
            </a:endParaRPr>
          </a:p>
          <a:p>
            <a:pPr>
              <a:lnSpc>
                <a:spcPct val="80000"/>
              </a:lnSpc>
              <a:defRPr/>
            </a:pPr>
            <a:r>
              <a:rPr lang="en-US" i="1" dirty="0" smtClean="0">
                <a:latin typeface="Arial" charset="0"/>
                <a:ea typeface="ＭＳ Ｐゴシック"/>
                <a:cs typeface="Arial" charset="0"/>
              </a:rPr>
              <a:t>Determining Your Capacity</a:t>
            </a:r>
          </a:p>
          <a:p>
            <a:pPr>
              <a:lnSpc>
                <a:spcPct val="80000"/>
              </a:lnSpc>
              <a:buFontTx/>
              <a:buChar char="•"/>
              <a:defRPr/>
            </a:pPr>
            <a:r>
              <a:rPr lang="en-US" dirty="0" smtClean="0">
                <a:latin typeface="Arial" charset="0"/>
                <a:ea typeface="ＭＳ Ｐゴシック"/>
                <a:cs typeface="Arial" charset="0"/>
              </a:rPr>
              <a:t> Once you have defined the number of hours you have to work at your new business each week, determine how much time you will spend managing the business, selling to customers, and building the product or providing the service. For example, imagine a retail manufacturer of T-shirts who plans to spend 10 hours a week work in on the business. If it takes 1 hour to make a T-shirt, only 10 T-shirts can be made per week. This assumes that all the allotted time is spent making shirts. You need to consider the time it takes to sell shirts as well as managing the business (keeping records, making flyers, shopping for supplies, etc.). Perhaps only 6 hours a week can be spent making T-shirts, with the rest of the time spent managing the business and selling shirts. Your capacity for the month would be 24 T-shirts.</a:t>
            </a:r>
          </a:p>
          <a:p>
            <a:pPr>
              <a:lnSpc>
                <a:spcPct val="80000"/>
              </a:lnSpc>
              <a:defRPr/>
            </a:pPr>
            <a:endParaRPr lang="en-US" dirty="0" smtClean="0">
              <a:latin typeface="Arial" charset="0"/>
              <a:ea typeface="ＭＳ Ｐゴシック"/>
              <a:cs typeface="Arial" charset="0"/>
            </a:endParaRPr>
          </a:p>
          <a:p>
            <a:pPr>
              <a:lnSpc>
                <a:spcPct val="80000"/>
              </a:lnSpc>
              <a:defRPr/>
            </a:pPr>
            <a:r>
              <a:rPr lang="en-US" i="1" dirty="0" smtClean="0">
                <a:latin typeface="Arial" charset="0"/>
                <a:ea typeface="ＭＳ Ｐゴシック"/>
                <a:cs typeface="Arial" charset="0"/>
              </a:rPr>
              <a:t>Increasing Your Capacity</a:t>
            </a:r>
            <a:r>
              <a:rPr lang="en-US" dirty="0" smtClean="0">
                <a:latin typeface="Arial" charset="0"/>
                <a:ea typeface="ＭＳ Ｐゴシック"/>
                <a:cs typeface="Arial" charset="0"/>
              </a:rPr>
              <a:t> </a:t>
            </a:r>
          </a:p>
          <a:p>
            <a:pPr>
              <a:lnSpc>
                <a:spcPct val="80000"/>
              </a:lnSpc>
              <a:buFontTx/>
              <a:buChar char="•"/>
              <a:defRPr/>
            </a:pPr>
            <a:r>
              <a:rPr lang="en-US" dirty="0" smtClean="0">
                <a:latin typeface="Arial" charset="0"/>
                <a:ea typeface="ＭＳ Ｐゴシック"/>
                <a:cs typeface="Arial" charset="0"/>
              </a:rPr>
              <a:t> You can increase your capacity by working more hours at the business or by hiring people to do work that you would normally do (which, of course, increases your costs).</a:t>
            </a:r>
          </a:p>
          <a:p>
            <a:pPr>
              <a:lnSpc>
                <a:spcPct val="80000"/>
              </a:lnSpc>
              <a:defRPr/>
            </a:pPr>
            <a:endParaRPr lang="en-US" dirty="0" smtClean="0">
              <a:latin typeface="Arial" charset="0"/>
              <a:ea typeface="ＭＳ Ｐゴシック"/>
              <a:cs typeface="Arial" charset="0"/>
            </a:endParaRPr>
          </a:p>
          <a:p>
            <a:pPr>
              <a:lnSpc>
                <a:spcPct val="80000"/>
              </a:lnSpc>
              <a:defRPr/>
            </a:pPr>
            <a:r>
              <a:rPr lang="en-US" b="1" u="sng" dirty="0" smtClean="0">
                <a:latin typeface="Arial" charset="0"/>
                <a:ea typeface="ＭＳ Ｐゴシック"/>
                <a:cs typeface="Arial" charset="0"/>
              </a:rPr>
              <a:t>Teacher Notes:</a:t>
            </a:r>
          </a:p>
          <a:p>
            <a:pPr>
              <a:lnSpc>
                <a:spcPct val="80000"/>
              </a:lnSpc>
              <a:buFontTx/>
              <a:buChar char="•"/>
              <a:defRPr/>
            </a:pPr>
            <a:r>
              <a:rPr lang="en-US" dirty="0" smtClean="0">
                <a:latin typeface="Arial" charset="0"/>
                <a:ea typeface="ＭＳ Ｐゴシック"/>
                <a:cs typeface="Arial" charset="0"/>
              </a:rPr>
              <a:t> This slide enables students to communicate their typical weekly workload. It is related to their sales projections on the next Slide (Slide 17). For example, if a student indicates that they plan to spend 2 hours a week on their business, but project that they will sell 1,000 T-shirts a month, something probably is wrong. They probably haven’t made the connection between their capacity and their monthly sales projections.</a:t>
            </a:r>
          </a:p>
          <a:p>
            <a:pPr>
              <a:lnSpc>
                <a:spcPct val="80000"/>
              </a:lnSpc>
              <a:defRPr/>
            </a:pPr>
            <a:endParaRPr lang="en-US" dirty="0" smtClean="0">
              <a:latin typeface="Arial" charset="0"/>
              <a:ea typeface="ＭＳ Ｐゴシック"/>
              <a:cs typeface="Arial" charset="0"/>
            </a:endParaRPr>
          </a:p>
          <a:p>
            <a:pPr>
              <a:lnSpc>
                <a:spcPct val="80000"/>
              </a:lnSpc>
              <a:defRPr/>
            </a:pPr>
            <a:r>
              <a:rPr lang="en-US" i="1" dirty="0" smtClean="0">
                <a:latin typeface="Arial" charset="0"/>
                <a:ea typeface="ＭＳ Ｐゴシック"/>
                <a:cs typeface="Arial" charset="0"/>
              </a:rPr>
              <a:t>Other Activities</a:t>
            </a:r>
          </a:p>
          <a:p>
            <a:pPr>
              <a:lnSpc>
                <a:spcPct val="80000"/>
              </a:lnSpc>
              <a:buFontTx/>
              <a:buChar char="•"/>
              <a:defRPr/>
            </a:pPr>
            <a:r>
              <a:rPr lang="en-US" dirty="0" smtClean="0">
                <a:latin typeface="Arial" charset="0"/>
                <a:ea typeface="ＭＳ Ｐゴシック"/>
                <a:cs typeface="Arial" charset="0"/>
              </a:rPr>
              <a:t> “Weekly Time Log.” Ask students to log their time for a typical week, highlighting the number of hours that are devoted to school/homework, a part-time job, free time, sleep, their new business, or any other categories that make sense to them.</a:t>
            </a:r>
          </a:p>
          <a:p>
            <a:pPr>
              <a:lnSpc>
                <a:spcPct val="80000"/>
              </a:lnSpc>
              <a:buFontTx/>
              <a:buChar char="•"/>
              <a:defRPr/>
            </a:pPr>
            <a:r>
              <a:rPr lang="en-US" dirty="0" smtClean="0">
                <a:latin typeface="Arial" charset="0"/>
                <a:ea typeface="ＭＳ Ｐゴシック"/>
                <a:cs typeface="Arial" charset="0"/>
              </a:rPr>
              <a:t> “Determining Capacity Word Problems.” Give each student a different scenario and ask them to calculate the amount of products/service that can be produced in a week. Example: A retail manufacturer of T-shirts plans to spend 10 hours on their business each week. She spends 1 hour marketing, 2 hours on sales, and the rest of the time making shirts. If it takes her 1 hour to make a T-shirt, how many shirts can she produce in a week? In a month? In a year?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bwMode="auto">
          <a:noFill/>
          <a:ln>
            <a:solidFill>
              <a:srgbClr val="000000"/>
            </a:solidFill>
            <a:miter lim="800000"/>
            <a:headEnd/>
            <a:tailEnd/>
          </a:ln>
        </p:spPr>
      </p:sp>
      <p:sp>
        <p:nvSpPr>
          <p:cNvPr id="45059" name="Rectangle 3"/>
          <p:cNvSpPr>
            <a:spLocks noGrp="1"/>
          </p:cNvSpPr>
          <p:nvPr>
            <p:ph type="body" idx="1"/>
          </p:nvPr>
        </p:nvSpPr>
        <p:spPr bwMode="auto">
          <a:noFill/>
        </p:spPr>
        <p:txBody>
          <a:bodyPr/>
          <a:lstStyle/>
          <a:p>
            <a:pPr>
              <a:lnSpc>
                <a:spcPct val="80000"/>
              </a:lnSpc>
            </a:pPr>
            <a:r>
              <a:rPr lang="en-US" sz="800" b="1" u="sng" smtClean="0">
                <a:latin typeface="Arial" charset="0"/>
                <a:ea typeface="ＭＳ Ｐゴシック" pitchFamily="34" charset="-128"/>
                <a:cs typeface="Arial" charset="0"/>
              </a:rPr>
              <a:t>Student Notes:</a:t>
            </a:r>
          </a:p>
          <a:p>
            <a:pPr>
              <a:lnSpc>
                <a:spcPct val="80000"/>
              </a:lnSpc>
              <a:buFontTx/>
              <a:buChar char="•"/>
            </a:pPr>
            <a:r>
              <a:rPr lang="en-US" sz="800" smtClean="0">
                <a:latin typeface="Arial" charset="0"/>
                <a:ea typeface="ＭＳ Ｐゴシック" pitchFamily="34" charset="-128"/>
                <a:cs typeface="Arial" charset="0"/>
              </a:rPr>
              <a:t> Estimating sales is covered in Section 9.2 (pgs. 249-258).</a:t>
            </a:r>
          </a:p>
          <a:p>
            <a:pPr>
              <a:lnSpc>
                <a:spcPct val="80000"/>
              </a:lnSpc>
              <a:buFontTx/>
              <a:buChar char="•"/>
            </a:pPr>
            <a:r>
              <a:rPr lang="en-US" sz="800" smtClean="0">
                <a:latin typeface="Arial" charset="0"/>
                <a:ea typeface="ＭＳ Ｐゴシック" pitchFamily="34" charset="-128"/>
                <a:cs typeface="Arial" charset="0"/>
              </a:rPr>
              <a:t> Monthly sales projections are directly related to your capacity (discussed on Slide 16). </a:t>
            </a:r>
          </a:p>
          <a:p>
            <a:pPr>
              <a:lnSpc>
                <a:spcPct val="80000"/>
              </a:lnSpc>
              <a:buFontTx/>
              <a:buChar char="•"/>
            </a:pPr>
            <a:r>
              <a:rPr lang="en-US" sz="800" smtClean="0">
                <a:latin typeface="Arial" charset="0"/>
                <a:ea typeface="ＭＳ Ｐゴシック" pitchFamily="34" charset="-128"/>
                <a:cs typeface="Arial" charset="0"/>
              </a:rPr>
              <a:t> Your monthly sales projections will directly relate to your projected yearly income statement (Slide 19).</a:t>
            </a:r>
          </a:p>
          <a:p>
            <a:pPr>
              <a:lnSpc>
                <a:spcPct val="80000"/>
              </a:lnSpc>
              <a:buFontTx/>
              <a:buChar char="•"/>
            </a:pPr>
            <a:r>
              <a:rPr lang="en-US" sz="800" smtClean="0">
                <a:latin typeface="Arial" charset="0"/>
                <a:ea typeface="ＭＳ Ｐゴシック" pitchFamily="34" charset="-128"/>
                <a:cs typeface="Arial" charset="0"/>
              </a:rPr>
              <a:t> For the purpose of this slide show, show only the monthly sales projections for your first year.</a:t>
            </a: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Business Plan Exercises</a:t>
            </a:r>
            <a:endParaRPr lang="en-US" sz="800" smtClean="0">
              <a:latin typeface="Arial" charset="0"/>
              <a:ea typeface="ＭＳ Ｐゴシック" pitchFamily="34" charset="-128"/>
              <a:cs typeface="Arial" charset="0"/>
            </a:endParaRPr>
          </a:p>
          <a:p>
            <a:pPr>
              <a:lnSpc>
                <a:spcPct val="80000"/>
              </a:lnSpc>
            </a:pPr>
            <a:r>
              <a:rPr lang="en-US" sz="800" smtClean="0">
                <a:latin typeface="Arial" charset="0"/>
                <a:ea typeface="ＭＳ Ｐゴシック" pitchFamily="34" charset="-128"/>
                <a:cs typeface="Arial" charset="0"/>
              </a:rPr>
              <a:t>This slide relates to the following business plan exercises:</a:t>
            </a:r>
            <a:endParaRPr lang="en-US" sz="800" i="1"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Section 9.2: “Sales Forecasting.” In BizTech or pg. 291-294 in the </a:t>
            </a:r>
            <a:r>
              <a:rPr lang="en-US" sz="800" i="1" smtClean="0">
                <a:latin typeface="Arial" charset="0"/>
                <a:ea typeface="ＭＳ Ｐゴシック" pitchFamily="34" charset="-128"/>
                <a:cs typeface="Arial" charset="0"/>
              </a:rPr>
              <a:t>Business Plan Project (Student Activity Workbook)</a:t>
            </a:r>
            <a:r>
              <a:rPr lang="en-US" sz="800" smtClean="0">
                <a:latin typeface="Arial" charset="0"/>
                <a:ea typeface="ＭＳ Ｐゴシック" pitchFamily="34" charset="-128"/>
                <a:cs typeface="Arial" charset="0"/>
              </a:rPr>
              <a:t>.</a:t>
            </a: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Adding Your Sales Information</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This Slide contains sample data only. To change the “Units Sold” amounts on the graph,  right-click on the chart, choose Worksheet Object/Edit, and select the Sales Projections Data sheet. Click the Sales Chart tab when you are finished, then click anywhere outside the Sales Chart to return to your Slide.</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Multiple Products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If you have multiple products, you could chart only your primary product or, if your products were comparably priced, you could add all your products sold in a month and chart that amount. If you are more skilled with Excel, and have only a few products, you could use a separate color to represent sales of each product. (But don’t forget to use a legend to identify the colors representing the various products.)</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Sales Assumptions</a:t>
            </a:r>
          </a:p>
          <a:p>
            <a:pPr>
              <a:lnSpc>
                <a:spcPct val="80000"/>
              </a:lnSpc>
            </a:pPr>
            <a:r>
              <a:rPr lang="en-US" sz="800" smtClean="0">
                <a:latin typeface="Arial" charset="0"/>
                <a:ea typeface="ＭＳ Ｐゴシック" pitchFamily="34" charset="-128"/>
                <a:cs typeface="Arial" charset="0"/>
              </a:rPr>
              <a:t>Along with your capacity (see Slide 16), keep these sales assumption in mind as you build your sales projections. You should explain them as you discuss your projections.</a:t>
            </a:r>
          </a:p>
          <a:p>
            <a:pPr>
              <a:lnSpc>
                <a:spcPct val="80000"/>
              </a:lnSpc>
              <a:buFontTx/>
              <a:buChar char="•"/>
            </a:pPr>
            <a:r>
              <a:rPr lang="en-US" sz="800" smtClean="0">
                <a:latin typeface="Arial" charset="0"/>
                <a:ea typeface="ＭＳ Ｐゴシック" pitchFamily="34" charset="-128"/>
                <a:cs typeface="Arial" charset="0"/>
              </a:rPr>
              <a:t> “Extent of Market Interest.” How interested is your target market in your product or service? Will it sell in a high or low volume. Why? Is it new and trendy? A high-end exclusive product likely to sell in low quantities? A low-cost mainstream product likely to sell in high quantities?</a:t>
            </a:r>
          </a:p>
          <a:p>
            <a:pPr>
              <a:lnSpc>
                <a:spcPct val="80000"/>
              </a:lnSpc>
              <a:buFontTx/>
              <a:buChar char="•"/>
            </a:pPr>
            <a:r>
              <a:rPr lang="en-US" sz="800" smtClean="0">
                <a:latin typeface="Arial" charset="0"/>
                <a:ea typeface="ＭＳ Ｐゴシック" pitchFamily="34" charset="-128"/>
                <a:cs typeface="Arial" charset="0"/>
              </a:rPr>
              <a:t> “Seasonality.” Are there times of the year when sales will be higher or lower than other times? When is the busiest time for you? The least busy?</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b="1" u="sng" smtClean="0">
                <a:latin typeface="Arial" charset="0"/>
                <a:ea typeface="ＭＳ Ｐゴシック" pitchFamily="34" charset="-128"/>
                <a:cs typeface="Arial" charset="0"/>
              </a:rPr>
              <a:t>Teacher Notes:</a:t>
            </a:r>
          </a:p>
          <a:p>
            <a:pPr>
              <a:lnSpc>
                <a:spcPct val="80000"/>
              </a:lnSpc>
              <a:buFontTx/>
              <a:buChar char="•"/>
            </a:pPr>
            <a:r>
              <a:rPr lang="en-US" sz="800" smtClean="0">
                <a:latin typeface="Arial" charset="0"/>
                <a:ea typeface="ＭＳ Ｐゴシック" pitchFamily="34" charset="-128"/>
                <a:cs typeface="Arial" charset="0"/>
              </a:rPr>
              <a:t> Students may need help establishing realistic sales projections. They may also need help using the chart on this slide.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a:lnSpc>
                <a:spcPct val="90000"/>
              </a:lnSpc>
            </a:pPr>
            <a:r>
              <a:rPr lang="en-US" b="1" u="sng" smtClean="0">
                <a:latin typeface="Arial" charset="0"/>
                <a:ea typeface="ＭＳ Ｐゴシック" pitchFamily="34" charset="-128"/>
                <a:cs typeface="Arial" charset="0"/>
              </a:rPr>
              <a:t>Student Notes:</a:t>
            </a:r>
          </a:p>
          <a:p>
            <a:pPr>
              <a:lnSpc>
                <a:spcPct val="90000"/>
              </a:lnSpc>
              <a:buFontTx/>
              <a:buChar char="•"/>
            </a:pPr>
            <a:r>
              <a:rPr lang="en-US" smtClean="0">
                <a:latin typeface="Arial" charset="0"/>
                <a:ea typeface="ＭＳ Ｐゴシック" pitchFamily="34" charset="-128"/>
                <a:cs typeface="Arial" charset="0"/>
              </a:rPr>
              <a:t> Income statements are covered in Section 12.2 (pgs. 333-336).</a:t>
            </a:r>
          </a:p>
          <a:p>
            <a:pPr>
              <a:lnSpc>
                <a:spcPct val="90000"/>
              </a:lnSpc>
              <a:buFontTx/>
              <a:buChar char="•"/>
            </a:pPr>
            <a:r>
              <a:rPr lang="en-US" smtClean="0">
                <a:latin typeface="Arial" charset="0"/>
                <a:ea typeface="ＭＳ Ｐゴシック" pitchFamily="34" charset="-128"/>
                <a:cs typeface="Arial" charset="0"/>
              </a:rPr>
              <a:t> Your Monthly Fixed Expenses comes from Slide 15</a:t>
            </a:r>
          </a:p>
          <a:p>
            <a:pPr>
              <a:lnSpc>
                <a:spcPct val="90000"/>
              </a:lnSpc>
              <a:buFontTx/>
              <a:buChar char="•"/>
            </a:pPr>
            <a:r>
              <a:rPr lang="en-US" smtClean="0">
                <a:latin typeface="Arial" charset="0"/>
                <a:ea typeface="ＭＳ Ｐゴシック" pitchFamily="34" charset="-128"/>
                <a:cs typeface="Arial" charset="0"/>
              </a:rPr>
              <a:t> You will need to complete Slide 19 (“Projected Yearly Income Statement”) to determine your annual Contribution Margin. To calculate your Monthly Contribution Margin, divide the annual Contribution Margin by 12. </a:t>
            </a:r>
          </a:p>
          <a:p>
            <a:pPr>
              <a:lnSpc>
                <a:spcPct val="90000"/>
              </a:lnSpc>
            </a:pPr>
            <a:endParaRPr lang="en-US" smtClean="0">
              <a:latin typeface="Arial" charset="0"/>
              <a:ea typeface="ＭＳ Ｐゴシック" pitchFamily="34" charset="-128"/>
              <a:cs typeface="Arial" charset="0"/>
            </a:endParaRPr>
          </a:p>
          <a:p>
            <a:pPr>
              <a:lnSpc>
                <a:spcPct val="90000"/>
              </a:lnSpc>
            </a:pPr>
            <a:r>
              <a:rPr lang="en-US" i="1" smtClean="0">
                <a:latin typeface="Arial" charset="0"/>
                <a:ea typeface="ＭＳ Ｐゴシック" pitchFamily="34" charset="-128"/>
                <a:cs typeface="Arial" charset="0"/>
              </a:rPr>
              <a:t>Business Plan Exercises</a:t>
            </a:r>
          </a:p>
          <a:p>
            <a:pPr>
              <a:lnSpc>
                <a:spcPct val="90000"/>
              </a:lnSpc>
            </a:pPr>
            <a:r>
              <a:rPr lang="en-US" smtClean="0">
                <a:latin typeface="Arial" charset="0"/>
                <a:ea typeface="ＭＳ Ｐゴシック" pitchFamily="34" charset="-128"/>
                <a:cs typeface="Arial" charset="0"/>
              </a:rPr>
              <a:t>This slide relates to the following business plan exercises:</a:t>
            </a:r>
          </a:p>
          <a:p>
            <a:pPr>
              <a:lnSpc>
                <a:spcPct val="90000"/>
              </a:lnSpc>
              <a:buFontTx/>
              <a:buChar char="•"/>
            </a:pPr>
            <a:r>
              <a:rPr lang="en-US" smtClean="0">
                <a:latin typeface="Arial" charset="0"/>
                <a:ea typeface="ＭＳ Ｐゴシック" pitchFamily="34" charset="-128"/>
                <a:cs typeface="Arial" charset="0"/>
              </a:rPr>
              <a:t> Section 12.2: “Break-Even Analysis” and “Break-Even Point.” In BizTech or pg. 307 in the </a:t>
            </a:r>
            <a:r>
              <a:rPr lang="en-US" i="1" smtClean="0">
                <a:latin typeface="Arial" charset="0"/>
                <a:ea typeface="ＭＳ Ｐゴシック" pitchFamily="34" charset="-128"/>
                <a:cs typeface="Arial" charset="0"/>
              </a:rPr>
              <a:t>Business Plan Project (Student Activity Workbook)</a:t>
            </a:r>
            <a:r>
              <a:rPr lang="en-US" smtClean="0">
                <a:latin typeface="Arial" charset="0"/>
                <a:ea typeface="ＭＳ Ｐゴシック" pitchFamily="34" charset="-128"/>
                <a:cs typeface="Arial" charset="0"/>
              </a:rPr>
              <a:t>.</a:t>
            </a:r>
          </a:p>
          <a:p>
            <a:pPr>
              <a:lnSpc>
                <a:spcPct val="90000"/>
              </a:lnSpc>
            </a:pPr>
            <a:endParaRPr lang="en-US" b="1" u="sng" smtClean="0">
              <a:latin typeface="Arial" charset="0"/>
              <a:ea typeface="ＭＳ Ｐゴシック" pitchFamily="34" charset="-128"/>
              <a:cs typeface="Arial" charset="0"/>
            </a:endParaRPr>
          </a:p>
          <a:p>
            <a:pPr>
              <a:lnSpc>
                <a:spcPct val="90000"/>
              </a:lnSpc>
            </a:pPr>
            <a:r>
              <a:rPr lang="en-US" b="1" u="sng" smtClean="0">
                <a:latin typeface="Arial" charset="0"/>
                <a:ea typeface="ＭＳ Ｐゴシック" pitchFamily="34" charset="-128"/>
                <a:cs typeface="Arial" charset="0"/>
              </a:rPr>
              <a:t>Teacher Notes:</a:t>
            </a:r>
          </a:p>
          <a:p>
            <a:pPr>
              <a:lnSpc>
                <a:spcPct val="90000"/>
              </a:lnSpc>
              <a:buFontTx/>
              <a:buChar char="•"/>
            </a:pPr>
            <a:r>
              <a:rPr lang="en-US" smtClean="0">
                <a:latin typeface="Arial" charset="0"/>
                <a:ea typeface="ＭＳ Ｐゴシック" pitchFamily="34" charset="-128"/>
                <a:cs typeface="Arial" charset="0"/>
              </a:rPr>
              <a:t> Make sure that students are aware that they need to complete Slide 19 before they complete this slide.</a:t>
            </a:r>
          </a:p>
          <a:p>
            <a:pPr>
              <a:lnSpc>
                <a:spcPct val="90000"/>
              </a:lnSpc>
              <a:buFontTx/>
              <a:buChar char="•"/>
            </a:pPr>
            <a:r>
              <a:rPr lang="en-US" smtClean="0">
                <a:latin typeface="Arial" charset="0"/>
                <a:ea typeface="ＭＳ Ｐゴシック" pitchFamily="34" charset="-128"/>
                <a:cs typeface="Arial" charset="0"/>
              </a:rPr>
              <a:t> A monthly break-even analysis allows students to assess how their businesses are doing from month to month. They can make adjustments to maximize their sales.</a:t>
            </a:r>
          </a:p>
        </p:txBody>
      </p:sp>
      <p:sp>
        <p:nvSpPr>
          <p:cNvPr id="46084" name="Slide Number Placeholder 3"/>
          <p:cNvSpPr>
            <a:spLocks noGrp="1"/>
          </p:cNvSpPr>
          <p:nvPr>
            <p:ph type="sldNum" sz="quarter" idx="5"/>
          </p:nvPr>
        </p:nvSpPr>
        <p:spPr bwMode="auto">
          <a:noFill/>
          <a:ln>
            <a:miter lim="800000"/>
            <a:headEnd/>
            <a:tailEnd/>
          </a:ln>
        </p:spPr>
        <p:txBody>
          <a:bodyPr/>
          <a:lstStyle/>
          <a:p>
            <a:fld id="{9EE6EF91-6480-4217-A4C4-AE3E4A09C81E}" type="slidenum">
              <a:rPr lang="en-US" smtClean="0">
                <a:latin typeface="Calibri" pitchFamily="34" charset="0"/>
                <a:cs typeface="Arial" charset="0"/>
              </a:rPr>
              <a:pPr/>
              <a:t>15</a:t>
            </a:fld>
            <a:endParaRPr lang="en-US" smtClean="0">
              <a:latin typeface="Calibri" pitchFamily="34"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noFill/>
          <a:ln>
            <a:solidFill>
              <a:srgbClr val="000000"/>
            </a:solidFill>
            <a:miter lim="800000"/>
            <a:headEnd/>
            <a:tailEnd/>
          </a:ln>
        </p:spPr>
      </p:sp>
      <p:sp>
        <p:nvSpPr>
          <p:cNvPr id="47107" name="Rectangle 3"/>
          <p:cNvSpPr>
            <a:spLocks noGrp="1"/>
          </p:cNvSpPr>
          <p:nvPr>
            <p:ph type="body" idx="1"/>
          </p:nvPr>
        </p:nvSpPr>
        <p:spPr bwMode="auto">
          <a:noFill/>
        </p:spPr>
        <p:txBody>
          <a:bodyPr/>
          <a:lstStyle/>
          <a:p>
            <a:pPr>
              <a:lnSpc>
                <a:spcPct val="80000"/>
              </a:lnSpc>
            </a:pPr>
            <a:r>
              <a:rPr lang="en-US" sz="800" b="1" u="sng" smtClean="0">
                <a:latin typeface="Arial" charset="0"/>
                <a:ea typeface="ＭＳ Ｐゴシック" pitchFamily="34" charset="-128"/>
                <a:cs typeface="Arial" charset="0"/>
              </a:rPr>
              <a:t>Student Notes:</a:t>
            </a:r>
          </a:p>
          <a:p>
            <a:pPr>
              <a:lnSpc>
                <a:spcPct val="80000"/>
              </a:lnSpc>
              <a:buFontTx/>
              <a:buChar char="•"/>
            </a:pPr>
            <a:r>
              <a:rPr lang="en-US" sz="800" smtClean="0">
                <a:latin typeface="Arial" charset="0"/>
                <a:ea typeface="ＭＳ Ｐゴシック" pitchFamily="34" charset="-128"/>
                <a:cs typeface="Arial" charset="0"/>
              </a:rPr>
              <a:t> Income statements are covered in Section 11.1 (pgs. 289-303).</a:t>
            </a:r>
          </a:p>
          <a:p>
            <a:pPr>
              <a:lnSpc>
                <a:spcPct val="80000"/>
              </a:lnSpc>
              <a:buFontTx/>
              <a:buChar char="•"/>
            </a:pPr>
            <a:r>
              <a:rPr lang="en-US" sz="800" smtClean="0">
                <a:latin typeface="Arial" charset="0"/>
                <a:ea typeface="ＭＳ Ｐゴシック" pitchFamily="34" charset="-128"/>
                <a:cs typeface="Arial" charset="0"/>
              </a:rPr>
              <a:t> Your monthly sales projections (Slide 17) relate directly to  the number of units you plan to sell.</a:t>
            </a:r>
          </a:p>
          <a:p>
            <a:pPr>
              <a:lnSpc>
                <a:spcPct val="80000"/>
              </a:lnSpc>
              <a:buFontTx/>
              <a:buChar char="•"/>
            </a:pPr>
            <a:r>
              <a:rPr lang="en-US" sz="800" smtClean="0">
                <a:latin typeface="Arial" charset="0"/>
                <a:ea typeface="ＭＳ Ｐゴシック" pitchFamily="34" charset="-128"/>
                <a:cs typeface="Arial" charset="0"/>
              </a:rPr>
              <a:t> Your monthly break-even units (Slide 18) require you to calculate your monthly contribution margin (which is E divided by 12).</a:t>
            </a:r>
          </a:p>
          <a:p>
            <a:pPr>
              <a:lnSpc>
                <a:spcPct val="80000"/>
              </a:lnSpc>
              <a:buFontTx/>
              <a:buChar char="•"/>
            </a:pPr>
            <a:r>
              <a:rPr lang="en-US" sz="800" smtClean="0">
                <a:latin typeface="Arial" charset="0"/>
                <a:ea typeface="ＭＳ Ｐゴシック" pitchFamily="34" charset="-128"/>
                <a:cs typeface="Arial" charset="0"/>
              </a:rPr>
              <a:t> Your Variable Expenses per Unit comes Slide 14.</a:t>
            </a:r>
          </a:p>
          <a:p>
            <a:pPr>
              <a:lnSpc>
                <a:spcPct val="80000"/>
              </a:lnSpc>
              <a:buFontTx/>
              <a:buChar char="•"/>
            </a:pPr>
            <a:r>
              <a:rPr lang="en-US" sz="800" smtClean="0">
                <a:latin typeface="Arial" charset="0"/>
                <a:ea typeface="ＭＳ Ｐゴシック" pitchFamily="34" charset="-128"/>
                <a:cs typeface="Arial" charset="0"/>
              </a:rPr>
              <a:t> Your Monthly Fixed Expenses comes from Slide 15.</a:t>
            </a:r>
          </a:p>
          <a:p>
            <a:pPr>
              <a:lnSpc>
                <a:spcPct val="80000"/>
              </a:lnSpc>
              <a:buFontTx/>
              <a:buChar char="•"/>
            </a:pPr>
            <a:r>
              <a:rPr lang="en-US" sz="800" smtClean="0">
                <a:latin typeface="Arial" charset="0"/>
                <a:ea typeface="ＭＳ Ｐゴシック" pitchFamily="34" charset="-128"/>
                <a:cs typeface="Arial" charset="0"/>
              </a:rPr>
              <a:t> For the purpose of this slide show, show only the monthly sales projections for your first year.</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Business Plan Exercises</a:t>
            </a:r>
            <a:endParaRPr lang="en-US" sz="800" smtClean="0">
              <a:latin typeface="Arial" charset="0"/>
              <a:ea typeface="ＭＳ Ｐゴシック" pitchFamily="34" charset="-128"/>
              <a:cs typeface="Arial" charset="0"/>
            </a:endParaRPr>
          </a:p>
          <a:p>
            <a:pPr>
              <a:lnSpc>
                <a:spcPct val="80000"/>
              </a:lnSpc>
            </a:pPr>
            <a:r>
              <a:rPr lang="en-US" sz="800" smtClean="0">
                <a:latin typeface="Arial" charset="0"/>
                <a:ea typeface="ＭＳ Ｐゴシック" pitchFamily="34" charset="-128"/>
                <a:cs typeface="Arial" charset="0"/>
              </a:rPr>
              <a:t>This slide relates to the following business plan exercises:</a:t>
            </a:r>
            <a:endParaRPr lang="en-US" sz="800" i="1"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Section 11.1: “Income Statements and Cash Flow.” In BizTech or pg. 299-303 in the </a:t>
            </a:r>
            <a:r>
              <a:rPr lang="en-US" sz="800" i="1" smtClean="0">
                <a:latin typeface="Arial" charset="0"/>
                <a:ea typeface="ＭＳ Ｐゴシック" pitchFamily="34" charset="-128"/>
                <a:cs typeface="Arial" charset="0"/>
              </a:rPr>
              <a:t>Business Plan Project (Student Activity Workbook)</a:t>
            </a:r>
            <a:r>
              <a:rPr lang="en-US" sz="800" smtClean="0">
                <a:latin typeface="Arial" charset="0"/>
                <a:ea typeface="ＭＳ Ｐゴシック" pitchFamily="34" charset="-128"/>
                <a:cs typeface="Arial" charset="0"/>
              </a:rPr>
              <a:t>.</a:t>
            </a: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Multiple Products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If you have multiple products, project the sales of each product and add these together to obtain your total sales. Then multiply each product’s COGS by the number of units of that product you will sell, and add these all together for your Total COGS. </a:t>
            </a:r>
          </a:p>
          <a:p>
            <a:pPr>
              <a:lnSpc>
                <a:spcPct val="80000"/>
              </a:lnSpc>
            </a:pPr>
            <a:r>
              <a:rPr lang="en-US" sz="800" smtClean="0">
                <a:latin typeface="Arial" charset="0"/>
                <a:ea typeface="ＭＳ Ｐゴシック" pitchFamily="34" charset="-128"/>
                <a:cs typeface="Arial" charset="0"/>
              </a:rPr>
              <a:t> </a:t>
            </a:r>
          </a:p>
          <a:p>
            <a:pPr>
              <a:lnSpc>
                <a:spcPct val="80000"/>
              </a:lnSpc>
            </a:pPr>
            <a:r>
              <a:rPr lang="en-US" sz="800" i="1" smtClean="0">
                <a:latin typeface="Arial" charset="0"/>
                <a:ea typeface="ＭＳ Ｐゴシック" pitchFamily="34" charset="-128"/>
                <a:cs typeface="Arial" charset="0"/>
              </a:rPr>
              <a:t>If Your Net Profit is Huge</a:t>
            </a:r>
          </a:p>
          <a:p>
            <a:pPr>
              <a:lnSpc>
                <a:spcPct val="80000"/>
              </a:lnSpc>
              <a:buFontTx/>
              <a:buChar char="•"/>
            </a:pPr>
            <a:r>
              <a:rPr lang="en-US" sz="800" smtClean="0">
                <a:latin typeface="Arial" charset="0"/>
                <a:ea typeface="ＭＳ Ｐゴシック" pitchFamily="34" charset="-128"/>
                <a:cs typeface="Arial" charset="0"/>
              </a:rPr>
              <a:t> Double-check your sales projections to make sure they are realistic.</a:t>
            </a:r>
          </a:p>
          <a:p>
            <a:pPr>
              <a:lnSpc>
                <a:spcPct val="80000"/>
              </a:lnSpc>
              <a:buFontTx/>
              <a:buChar char="•"/>
            </a:pPr>
            <a:r>
              <a:rPr lang="en-US" sz="800" smtClean="0">
                <a:latin typeface="Arial" charset="0"/>
                <a:ea typeface="ＭＳ Ｐゴシック" pitchFamily="34" charset="-128"/>
                <a:cs typeface="Arial" charset="0"/>
              </a:rPr>
              <a:t> Add more costs into running the business (for example, rent to parents, paying a portion of the utilities, etc.)</a:t>
            </a:r>
          </a:p>
          <a:p>
            <a:pPr>
              <a:lnSpc>
                <a:spcPct val="80000"/>
              </a:lnSpc>
              <a:buFontTx/>
              <a:buChar char="•"/>
            </a:pPr>
            <a:r>
              <a:rPr lang="en-US" sz="800" smtClean="0">
                <a:latin typeface="Arial" charset="0"/>
                <a:ea typeface="ＭＳ Ｐゴシック" pitchFamily="34" charset="-128"/>
                <a:cs typeface="Arial" charset="0"/>
              </a:rPr>
              <a:t> Consider additional costs that can enhance the business (monthly insurance fees, brochure development, Website hosting, etc.)</a:t>
            </a:r>
          </a:p>
          <a:p>
            <a:pPr>
              <a:lnSpc>
                <a:spcPct val="80000"/>
              </a:lnSpc>
            </a:pPr>
            <a:r>
              <a:rPr lang="en-US" sz="800" smtClean="0">
                <a:latin typeface="Arial" charset="0"/>
                <a:ea typeface="ＭＳ Ｐゴシック" pitchFamily="34" charset="-128"/>
                <a:cs typeface="Arial" charset="0"/>
              </a:rPr>
              <a:t> </a:t>
            </a:r>
          </a:p>
          <a:p>
            <a:pPr>
              <a:lnSpc>
                <a:spcPct val="80000"/>
              </a:lnSpc>
            </a:pPr>
            <a:r>
              <a:rPr lang="en-US" sz="800" i="1" smtClean="0">
                <a:latin typeface="Arial" charset="0"/>
                <a:ea typeface="ＭＳ Ｐゴシック" pitchFamily="34" charset="-128"/>
                <a:cs typeface="Arial" charset="0"/>
              </a:rPr>
              <a:t>Preparing Your Final Slide</a:t>
            </a:r>
            <a:endParaRPr lang="en-US" sz="800" smtClean="0">
              <a:latin typeface="Arial" charset="0"/>
              <a:ea typeface="ＭＳ Ｐゴシック" pitchFamily="34" charset="-128"/>
              <a:cs typeface="Arial" charset="0"/>
            </a:endParaRPr>
          </a:p>
          <a:p>
            <a:pPr>
              <a:lnSpc>
                <a:spcPct val="80000"/>
              </a:lnSpc>
            </a:pPr>
            <a:r>
              <a:rPr lang="en-US" sz="800" smtClean="0">
                <a:latin typeface="Arial" charset="0"/>
                <a:ea typeface="ＭＳ Ｐゴシック" pitchFamily="34" charset="-128"/>
                <a:cs typeface="Arial" charset="0"/>
              </a:rPr>
              <a:t>Delete the first column showing the red row labels. Replace the red formulas with the appropriate calculation (make sure to change the font color to black).</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b="1" u="sng" smtClean="0">
                <a:latin typeface="Arial" charset="0"/>
                <a:ea typeface="ＭＳ Ｐゴシック" pitchFamily="34" charset="-128"/>
                <a:cs typeface="Arial" charset="0"/>
              </a:rPr>
              <a:t>Teacher Notes:</a:t>
            </a:r>
          </a:p>
          <a:p>
            <a:pPr>
              <a:lnSpc>
                <a:spcPct val="80000"/>
              </a:lnSpc>
            </a:pPr>
            <a:r>
              <a:rPr lang="en-US" sz="800" i="1" smtClean="0">
                <a:latin typeface="Arial" charset="0"/>
                <a:ea typeface="ＭＳ Ｐゴシック" pitchFamily="34" charset="-128"/>
                <a:cs typeface="Arial" charset="0"/>
              </a:rPr>
              <a:t>Related Experiential Exercises</a:t>
            </a:r>
          </a:p>
          <a:p>
            <a:pPr>
              <a:lnSpc>
                <a:spcPct val="80000"/>
              </a:lnSpc>
              <a:buFontTx/>
              <a:buChar char="•"/>
            </a:pPr>
            <a:r>
              <a:rPr lang="en-US" sz="800" smtClean="0">
                <a:latin typeface="Arial" charset="0"/>
                <a:ea typeface="ＭＳ Ｐゴシック" pitchFamily="34" charset="-128"/>
                <a:cs typeface="Arial" charset="0"/>
              </a:rPr>
              <a:t> “Income Statement Card Game.” </a:t>
            </a:r>
            <a:r>
              <a:rPr lang="en-US" sz="800" i="1" smtClean="0">
                <a:latin typeface="Arial" charset="0"/>
                <a:ea typeface="ＭＳ Ｐゴシック" pitchFamily="34" charset="-128"/>
                <a:cs typeface="Arial" charset="0"/>
              </a:rPr>
              <a:t>Teacher’s Wraparound Ed.,</a:t>
            </a:r>
            <a:r>
              <a:rPr lang="en-US" sz="800" smtClean="0">
                <a:latin typeface="Arial" charset="0"/>
                <a:ea typeface="ＭＳ Ｐゴシック" pitchFamily="34" charset="-128"/>
                <a:cs typeface="Arial" charset="0"/>
              </a:rPr>
              <a:t> pgs. 294-295.</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a:lstStyle/>
          <a:p>
            <a:pPr>
              <a:lnSpc>
                <a:spcPct val="80000"/>
              </a:lnSpc>
            </a:pPr>
            <a:r>
              <a:rPr lang="en-US" sz="700" b="1" u="sng" smtClean="0">
                <a:latin typeface="Arial" charset="0"/>
                <a:ea typeface="ＭＳ Ｐゴシック" pitchFamily="34" charset="-128"/>
                <a:cs typeface="Arial" charset="0"/>
              </a:rPr>
              <a:t>Student Notes:</a:t>
            </a:r>
          </a:p>
          <a:p>
            <a:pPr>
              <a:lnSpc>
                <a:spcPct val="80000"/>
              </a:lnSpc>
              <a:buFontTx/>
              <a:buChar char="•"/>
            </a:pPr>
            <a:r>
              <a:rPr lang="en-US" sz="700" smtClean="0">
                <a:latin typeface="Arial" charset="0"/>
                <a:ea typeface="ＭＳ Ｐゴシック" pitchFamily="34" charset="-128"/>
                <a:cs typeface="Arial" charset="0"/>
              </a:rPr>
              <a:t> Start-up investment is covered in Section 13.1 (pgs. 347-353).</a:t>
            </a:r>
          </a:p>
          <a:p>
            <a:pPr>
              <a:lnSpc>
                <a:spcPct val="80000"/>
              </a:lnSpc>
              <a:buFontTx/>
              <a:buChar char="•"/>
            </a:pPr>
            <a:r>
              <a:rPr lang="en-US" sz="700" smtClean="0">
                <a:latin typeface="Arial" charset="0"/>
                <a:ea typeface="ＭＳ Ｐゴシック" pitchFamily="34" charset="-128"/>
                <a:cs typeface="Arial" charset="0"/>
              </a:rPr>
              <a:t> Monthly fixed expenses (used in calculating your Reserve for Fixed Expenses) come from Slide 15.</a:t>
            </a:r>
          </a:p>
          <a:p>
            <a:pPr>
              <a:lnSpc>
                <a:spcPct val="80000"/>
              </a:lnSpc>
            </a:pPr>
            <a:endParaRPr lang="en-US" sz="700" smtClean="0">
              <a:latin typeface="Arial" charset="0"/>
              <a:ea typeface="ＭＳ Ｐゴシック" pitchFamily="34" charset="-128"/>
              <a:cs typeface="Arial" charset="0"/>
            </a:endParaRPr>
          </a:p>
          <a:p>
            <a:pPr>
              <a:lnSpc>
                <a:spcPct val="80000"/>
              </a:lnSpc>
            </a:pPr>
            <a:r>
              <a:rPr lang="en-US" sz="700" i="1" smtClean="0">
                <a:latin typeface="Arial" charset="0"/>
                <a:ea typeface="ＭＳ Ｐゴシック" pitchFamily="34" charset="-128"/>
                <a:cs typeface="Arial" charset="0"/>
              </a:rPr>
              <a:t>Business Plan Exercises</a:t>
            </a:r>
            <a:endParaRPr lang="en-US" sz="700" smtClean="0">
              <a:latin typeface="Arial" charset="0"/>
              <a:ea typeface="ＭＳ Ｐゴシック" pitchFamily="34" charset="-128"/>
              <a:cs typeface="Arial" charset="0"/>
            </a:endParaRPr>
          </a:p>
          <a:p>
            <a:pPr>
              <a:lnSpc>
                <a:spcPct val="80000"/>
              </a:lnSpc>
            </a:pPr>
            <a:r>
              <a:rPr lang="en-US" sz="700" smtClean="0">
                <a:latin typeface="Arial" charset="0"/>
                <a:ea typeface="ＭＳ Ｐゴシック" pitchFamily="34" charset="-128"/>
                <a:cs typeface="Arial" charset="0"/>
              </a:rPr>
              <a:t>This slide relates to the following business plan exercises:</a:t>
            </a:r>
            <a:endParaRPr lang="en-US" sz="700" i="1" smtClean="0">
              <a:latin typeface="Arial" charset="0"/>
              <a:ea typeface="ＭＳ Ｐゴシック" pitchFamily="34" charset="-128"/>
              <a:cs typeface="Arial" charset="0"/>
            </a:endParaRPr>
          </a:p>
          <a:p>
            <a:pPr>
              <a:lnSpc>
                <a:spcPct val="80000"/>
              </a:lnSpc>
              <a:buFontTx/>
              <a:buChar char="•"/>
            </a:pPr>
            <a:r>
              <a:rPr lang="en-US" sz="700" smtClean="0">
                <a:latin typeface="Arial" charset="0"/>
                <a:ea typeface="ＭＳ Ｐゴシック" pitchFamily="34" charset="-128"/>
                <a:cs typeface="Arial" charset="0"/>
              </a:rPr>
              <a:t> Section 13.1: “Start-Up Investment.” In BizTech or pgs. 308-309 in the </a:t>
            </a:r>
            <a:r>
              <a:rPr lang="en-US" sz="700" i="1" smtClean="0">
                <a:latin typeface="Arial" charset="0"/>
                <a:ea typeface="ＭＳ Ｐゴシック" pitchFamily="34" charset="-128"/>
                <a:cs typeface="Arial" charset="0"/>
              </a:rPr>
              <a:t>Business Plan Project (Student Activity Workbook)</a:t>
            </a:r>
            <a:r>
              <a:rPr lang="en-US" sz="700" smtClean="0">
                <a:latin typeface="Arial" charset="0"/>
                <a:ea typeface="ＭＳ Ｐゴシック" pitchFamily="34" charset="-128"/>
                <a:cs typeface="Arial" charset="0"/>
              </a:rPr>
              <a:t>.</a:t>
            </a:r>
          </a:p>
          <a:p>
            <a:pPr>
              <a:lnSpc>
                <a:spcPct val="80000"/>
              </a:lnSpc>
            </a:pPr>
            <a:endParaRPr lang="en-US" sz="700" i="1" smtClean="0">
              <a:latin typeface="Arial" charset="0"/>
              <a:ea typeface="ＭＳ Ｐゴシック" pitchFamily="34" charset="-128"/>
              <a:cs typeface="Arial" charset="0"/>
            </a:endParaRPr>
          </a:p>
          <a:p>
            <a:pPr>
              <a:lnSpc>
                <a:spcPct val="80000"/>
              </a:lnSpc>
            </a:pPr>
            <a:r>
              <a:rPr lang="en-US" sz="700" i="1" smtClean="0">
                <a:latin typeface="Arial" charset="0"/>
                <a:ea typeface="ＭＳ Ｐゴシック" pitchFamily="34" charset="-128"/>
                <a:cs typeface="Arial" charset="0"/>
              </a:rPr>
              <a:t>Start-Up Expenditures</a:t>
            </a:r>
          </a:p>
          <a:p>
            <a:pPr>
              <a:lnSpc>
                <a:spcPct val="80000"/>
              </a:lnSpc>
              <a:buFontTx/>
              <a:buChar char="•"/>
            </a:pPr>
            <a:r>
              <a:rPr lang="en-US" sz="700" smtClean="0">
                <a:latin typeface="Arial" charset="0"/>
                <a:ea typeface="ＭＳ Ｐゴシック" pitchFamily="34" charset="-128"/>
                <a:cs typeface="Arial" charset="0"/>
              </a:rPr>
              <a:t> It’s easy to underestimate the types of things you need to start a business. This can include: the initial inventory, your first run of marketing materials, initial office supplies, business registration fees, insurance fees, legal fees, copyright or trademark registration. Classes, certifications, licenses, etc. High start-up expenditures are a common barrier to starting many types of businesses. If you predict that you’ll be highly profitable, build in more start-up expenditures. This will make the business appear more realistic to judges or investors.</a:t>
            </a:r>
          </a:p>
          <a:p>
            <a:pPr>
              <a:lnSpc>
                <a:spcPct val="80000"/>
              </a:lnSpc>
            </a:pPr>
            <a:endParaRPr lang="en-US" sz="700" smtClean="0">
              <a:latin typeface="Arial" charset="0"/>
              <a:ea typeface="ＭＳ Ｐゴシック" pitchFamily="34" charset="-128"/>
              <a:cs typeface="Arial" charset="0"/>
            </a:endParaRPr>
          </a:p>
          <a:p>
            <a:pPr>
              <a:lnSpc>
                <a:spcPct val="80000"/>
              </a:lnSpc>
            </a:pPr>
            <a:r>
              <a:rPr lang="en-US" sz="700" i="1" smtClean="0">
                <a:latin typeface="Arial" charset="0"/>
                <a:ea typeface="ＭＳ Ｐゴシック" pitchFamily="34" charset="-128"/>
                <a:cs typeface="Arial" charset="0"/>
              </a:rPr>
              <a:t>Emergency Fund</a:t>
            </a:r>
            <a:endParaRPr lang="en-US" sz="700" smtClean="0">
              <a:latin typeface="Arial" charset="0"/>
              <a:ea typeface="ＭＳ Ｐゴシック" pitchFamily="34" charset="-128"/>
              <a:cs typeface="Arial" charset="0"/>
            </a:endParaRPr>
          </a:p>
          <a:p>
            <a:pPr>
              <a:lnSpc>
                <a:spcPct val="80000"/>
              </a:lnSpc>
              <a:buFontTx/>
              <a:buChar char="•"/>
            </a:pPr>
            <a:r>
              <a:rPr lang="en-US" sz="700" smtClean="0">
                <a:latin typeface="Arial" charset="0"/>
                <a:ea typeface="ＭＳ Ｐゴシック" pitchFamily="34" charset="-128"/>
                <a:cs typeface="Arial" charset="0"/>
              </a:rPr>
              <a:t> Experts say this should be half the amount of the Total Start-Up Expenditures.</a:t>
            </a:r>
          </a:p>
          <a:p>
            <a:pPr>
              <a:lnSpc>
                <a:spcPct val="80000"/>
              </a:lnSpc>
            </a:pPr>
            <a:r>
              <a:rPr lang="en-US" sz="700" smtClean="0">
                <a:latin typeface="Arial" charset="0"/>
                <a:ea typeface="ＭＳ Ｐゴシック" pitchFamily="34" charset="-128"/>
                <a:cs typeface="Arial" charset="0"/>
              </a:rPr>
              <a:t> </a:t>
            </a:r>
          </a:p>
          <a:p>
            <a:pPr>
              <a:lnSpc>
                <a:spcPct val="80000"/>
              </a:lnSpc>
            </a:pPr>
            <a:r>
              <a:rPr lang="en-US" sz="700" i="1" smtClean="0">
                <a:latin typeface="Arial" charset="0"/>
                <a:ea typeface="ＭＳ Ｐゴシック" pitchFamily="34" charset="-128"/>
                <a:cs typeface="Arial" charset="0"/>
              </a:rPr>
              <a:t>Reserve for Cash Reserves</a:t>
            </a:r>
            <a:endParaRPr lang="en-US" sz="700" smtClean="0">
              <a:latin typeface="Arial" charset="0"/>
              <a:ea typeface="ＭＳ Ｐゴシック" pitchFamily="34" charset="-128"/>
              <a:cs typeface="Arial" charset="0"/>
            </a:endParaRPr>
          </a:p>
          <a:p>
            <a:pPr>
              <a:lnSpc>
                <a:spcPct val="80000"/>
              </a:lnSpc>
              <a:buFontTx/>
              <a:buChar char="•"/>
            </a:pPr>
            <a:r>
              <a:rPr lang="en-US" sz="700" smtClean="0">
                <a:latin typeface="Arial" charset="0"/>
                <a:ea typeface="ＭＳ Ｐゴシック" pitchFamily="34" charset="-128"/>
                <a:cs typeface="Arial" charset="0"/>
              </a:rPr>
              <a:t> Experts say this should be enough to cover your fixed expenses for at least three months. So, to calculate your Average Monthly Fixed Expenses (from Slide 15) by 3.</a:t>
            </a:r>
          </a:p>
          <a:p>
            <a:pPr>
              <a:lnSpc>
                <a:spcPct val="80000"/>
              </a:lnSpc>
            </a:pPr>
            <a:r>
              <a:rPr lang="en-US" sz="700" smtClean="0">
                <a:latin typeface="Arial" charset="0"/>
                <a:ea typeface="ＭＳ Ｐゴシック" pitchFamily="34" charset="-128"/>
                <a:cs typeface="Arial" charset="0"/>
              </a:rPr>
              <a:t> </a:t>
            </a:r>
          </a:p>
          <a:p>
            <a:pPr>
              <a:lnSpc>
                <a:spcPct val="80000"/>
              </a:lnSpc>
            </a:pPr>
            <a:r>
              <a:rPr lang="en-US" sz="700" i="1" smtClean="0">
                <a:latin typeface="Arial" charset="0"/>
                <a:ea typeface="ＭＳ Ｐゴシック" pitchFamily="34" charset="-128"/>
                <a:cs typeface="Arial" charset="0"/>
              </a:rPr>
              <a:t>Valuing Your Time</a:t>
            </a:r>
          </a:p>
          <a:p>
            <a:pPr>
              <a:lnSpc>
                <a:spcPct val="80000"/>
              </a:lnSpc>
              <a:buFontTx/>
              <a:buChar char="•"/>
            </a:pPr>
            <a:r>
              <a:rPr lang="en-US" sz="700" smtClean="0">
                <a:latin typeface="Arial" charset="0"/>
                <a:ea typeface="ＭＳ Ｐゴシック" pitchFamily="34" charset="-128"/>
                <a:cs typeface="Arial" charset="0"/>
              </a:rPr>
              <a:t> Entrepreneurs should always place a value on their time. Estimate how much time you’ll spend planning and developing your business before you sell your first product or service. Multiply this by an hourly rate that you would get working at a job. This is the dollar amount of the time invested in starting your business. It’s your “sweat equity.” You can mention your sweat equity in you presentation as a way to indicate how passionate you are about the idea and its potential. However, it’s the price that an entrepreneur pays for launching a new venture. It would be unrealistic to seek compensation for your sweat equity. The success of your business will be your compensation! </a:t>
            </a:r>
          </a:p>
          <a:p>
            <a:pPr>
              <a:lnSpc>
                <a:spcPct val="80000"/>
              </a:lnSpc>
            </a:pPr>
            <a:endParaRPr lang="en-US" sz="700" i="1" smtClean="0">
              <a:latin typeface="Arial" charset="0"/>
              <a:ea typeface="ＭＳ Ｐゴシック" pitchFamily="34" charset="-128"/>
              <a:cs typeface="Arial" charset="0"/>
            </a:endParaRPr>
          </a:p>
          <a:p>
            <a:pPr>
              <a:lnSpc>
                <a:spcPct val="80000"/>
              </a:lnSpc>
            </a:pPr>
            <a:r>
              <a:rPr lang="en-US" sz="700" i="1" smtClean="0">
                <a:latin typeface="Arial" charset="0"/>
                <a:ea typeface="ＭＳ Ｐゴシック" pitchFamily="34" charset="-128"/>
                <a:cs typeface="Arial" charset="0"/>
              </a:rPr>
              <a:t>Preparing Your Final Slide</a:t>
            </a:r>
            <a:endParaRPr lang="en-US" sz="700" smtClean="0">
              <a:latin typeface="Arial" charset="0"/>
              <a:ea typeface="ＭＳ Ｐゴシック" pitchFamily="34" charset="-128"/>
              <a:cs typeface="Arial" charset="0"/>
            </a:endParaRPr>
          </a:p>
          <a:p>
            <a:pPr>
              <a:lnSpc>
                <a:spcPct val="80000"/>
              </a:lnSpc>
              <a:buFontTx/>
              <a:buChar char="•"/>
            </a:pPr>
            <a:r>
              <a:rPr lang="en-US" sz="700" smtClean="0">
                <a:latin typeface="Arial" charset="0"/>
                <a:ea typeface="ＭＳ Ｐゴシック" pitchFamily="34" charset="-128"/>
                <a:cs typeface="Arial" charset="0"/>
              </a:rPr>
              <a:t> Calculate your Total Start-Up Investment by adding A, B, and C. Make sure to show it with a dollar sign. Delete the red formula and the red letters from your final slide.</a:t>
            </a:r>
          </a:p>
          <a:p>
            <a:pPr>
              <a:lnSpc>
                <a:spcPct val="80000"/>
              </a:lnSpc>
            </a:pPr>
            <a:endParaRPr lang="en-US" sz="700" b="1" u="sng" smtClean="0">
              <a:latin typeface="Arial" charset="0"/>
              <a:ea typeface="ＭＳ Ｐゴシック" pitchFamily="34" charset="-128"/>
              <a:cs typeface="Arial" charset="0"/>
            </a:endParaRPr>
          </a:p>
          <a:p>
            <a:pPr>
              <a:lnSpc>
                <a:spcPct val="80000"/>
              </a:lnSpc>
            </a:pPr>
            <a:r>
              <a:rPr lang="en-US" sz="700" b="1" u="sng" smtClean="0">
                <a:latin typeface="Arial" charset="0"/>
                <a:ea typeface="ＭＳ Ｐゴシック" pitchFamily="34" charset="-128"/>
                <a:cs typeface="Arial" charset="0"/>
              </a:rPr>
              <a:t>Teacher Notes:</a:t>
            </a:r>
          </a:p>
          <a:p>
            <a:pPr>
              <a:lnSpc>
                <a:spcPct val="80000"/>
              </a:lnSpc>
              <a:buFontTx/>
              <a:buChar char="•"/>
            </a:pPr>
            <a:r>
              <a:rPr lang="en-US" sz="700" smtClean="0">
                <a:latin typeface="Arial" charset="0"/>
                <a:ea typeface="ＭＳ Ｐゴシック" pitchFamily="34" charset="-128"/>
                <a:cs typeface="Arial" charset="0"/>
              </a:rPr>
              <a:t> Students often have a difficult time visualizing everything they need to start a business. They usually get the basics, but miss the details.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lnSpc>
                <a:spcPct val="80000"/>
              </a:lnSpc>
              <a:defRPr/>
            </a:pPr>
            <a:r>
              <a:rPr lang="en-US" sz="1000" b="1" u="sng" dirty="0">
                <a:latin typeface="Arial" charset="0"/>
                <a:ea typeface="ＭＳ Ｐゴシック"/>
                <a:cs typeface="Arial" charset="0"/>
              </a:rPr>
              <a:t>Student Notes:</a:t>
            </a:r>
            <a:endParaRPr lang="en-US" sz="1000" dirty="0">
              <a:latin typeface="Arial" charset="0"/>
              <a:ea typeface="ＭＳ Ｐゴシック"/>
              <a:cs typeface="Arial" charset="0"/>
            </a:endParaRPr>
          </a:p>
          <a:p>
            <a:pPr>
              <a:lnSpc>
                <a:spcPct val="80000"/>
              </a:lnSpc>
              <a:buFontTx/>
              <a:buChar char="•"/>
              <a:defRPr/>
            </a:pPr>
            <a:r>
              <a:rPr lang="en-US" sz="1000" dirty="0">
                <a:latin typeface="Arial" charset="0"/>
                <a:ea typeface="ＭＳ Ｐゴシック"/>
                <a:cs typeface="Arial" charset="0"/>
              </a:rPr>
              <a:t> ROI and ROS are covered in Section 12.1 (pgs. 321-331).</a:t>
            </a:r>
          </a:p>
          <a:p>
            <a:pPr>
              <a:lnSpc>
                <a:spcPct val="80000"/>
              </a:lnSpc>
              <a:buFontTx/>
              <a:buChar char="•"/>
              <a:defRPr/>
            </a:pPr>
            <a:r>
              <a:rPr lang="en-US" sz="1000" dirty="0">
                <a:latin typeface="Arial" charset="0"/>
                <a:ea typeface="ＭＳ Ｐゴシック"/>
                <a:cs typeface="Arial" charset="0"/>
              </a:rPr>
              <a:t> Your projected Yearly Income Statement (Slide 19) relates directly to these two ratios.</a:t>
            </a:r>
          </a:p>
          <a:p>
            <a:pPr>
              <a:lnSpc>
                <a:spcPct val="80000"/>
              </a:lnSpc>
              <a:buFontTx/>
              <a:buChar char="•"/>
              <a:defRPr/>
            </a:pPr>
            <a:r>
              <a:rPr lang="en-US" sz="1000" dirty="0">
                <a:latin typeface="Arial" charset="0"/>
                <a:ea typeface="ＭＳ Ｐゴシック"/>
                <a:cs typeface="Arial" charset="0"/>
              </a:rPr>
              <a:t> Your Start-Up Investment comes from comes Slide 20.</a:t>
            </a:r>
          </a:p>
          <a:p>
            <a:pPr>
              <a:lnSpc>
                <a:spcPct val="80000"/>
              </a:lnSpc>
              <a:defRPr/>
            </a:pPr>
            <a:endParaRPr lang="en-US" sz="1000" i="1" dirty="0">
              <a:latin typeface="Arial" charset="0"/>
              <a:ea typeface="ＭＳ Ｐゴシック"/>
              <a:cs typeface="Arial" charset="0"/>
            </a:endParaRPr>
          </a:p>
          <a:p>
            <a:pPr>
              <a:lnSpc>
                <a:spcPct val="80000"/>
              </a:lnSpc>
              <a:defRPr/>
            </a:pPr>
            <a:r>
              <a:rPr lang="en-US" sz="1000" i="1" dirty="0">
                <a:latin typeface="Arial" charset="0"/>
                <a:ea typeface="ＭＳ Ｐゴシック"/>
                <a:cs typeface="Arial" charset="0"/>
              </a:rPr>
              <a:t>Business Plan Exercises</a:t>
            </a:r>
            <a:endParaRPr lang="en-US" sz="1000" dirty="0">
              <a:latin typeface="Arial" charset="0"/>
              <a:ea typeface="ＭＳ Ｐゴシック"/>
              <a:cs typeface="Arial" charset="0"/>
            </a:endParaRPr>
          </a:p>
          <a:p>
            <a:pPr>
              <a:lnSpc>
                <a:spcPct val="80000"/>
              </a:lnSpc>
              <a:defRPr/>
            </a:pPr>
            <a:r>
              <a:rPr lang="en-US" sz="1000" dirty="0">
                <a:latin typeface="Arial" charset="0"/>
                <a:ea typeface="ＭＳ Ｐゴシック"/>
                <a:cs typeface="Arial" charset="0"/>
              </a:rPr>
              <a:t>This slide relates to the following business plan exercises:</a:t>
            </a:r>
          </a:p>
          <a:p>
            <a:pPr>
              <a:lnSpc>
                <a:spcPct val="80000"/>
              </a:lnSpc>
              <a:buFontTx/>
              <a:buChar char="•"/>
              <a:defRPr/>
            </a:pPr>
            <a:r>
              <a:rPr lang="en-US" sz="1000" dirty="0">
                <a:latin typeface="Arial" charset="0"/>
                <a:ea typeface="ＭＳ Ｐゴシック"/>
                <a:cs typeface="Arial" charset="0"/>
              </a:rPr>
              <a:t> Section 12.1: “Return on Sales (ROS)” and “Return on Investment (ROI).” In BizTech or pg. 306 in the </a:t>
            </a:r>
            <a:r>
              <a:rPr lang="en-US" sz="1000" i="1" dirty="0">
                <a:latin typeface="Arial" charset="0"/>
                <a:ea typeface="ＭＳ Ｐゴシック"/>
                <a:cs typeface="Arial" charset="0"/>
              </a:rPr>
              <a:t>Business Plan Project (Student Activity Workbook)</a:t>
            </a:r>
            <a:r>
              <a:rPr lang="en-US" sz="1000" dirty="0">
                <a:latin typeface="Arial" charset="0"/>
                <a:ea typeface="ＭＳ Ｐゴシック"/>
                <a:cs typeface="Arial" charset="0"/>
              </a:rPr>
              <a:t>.</a:t>
            </a:r>
          </a:p>
          <a:p>
            <a:pPr>
              <a:lnSpc>
                <a:spcPct val="80000"/>
              </a:lnSpc>
              <a:defRPr/>
            </a:pPr>
            <a:endParaRPr lang="en-US" sz="1000" i="1" dirty="0">
              <a:latin typeface="Arial" charset="0"/>
              <a:ea typeface="ＭＳ Ｐゴシック"/>
              <a:cs typeface="Arial" charset="0"/>
            </a:endParaRPr>
          </a:p>
          <a:p>
            <a:pPr>
              <a:lnSpc>
                <a:spcPct val="80000"/>
              </a:lnSpc>
              <a:defRPr/>
            </a:pPr>
            <a:r>
              <a:rPr lang="en-US" sz="1000" i="1" dirty="0">
                <a:latin typeface="Arial" charset="0"/>
                <a:ea typeface="ＭＳ Ｐゴシック"/>
                <a:cs typeface="Arial" charset="0"/>
              </a:rPr>
              <a:t>ROS</a:t>
            </a:r>
            <a:endParaRPr lang="en-US" sz="1000" dirty="0">
              <a:latin typeface="Arial" charset="0"/>
              <a:ea typeface="ＭＳ Ｐゴシック"/>
              <a:cs typeface="Arial" charset="0"/>
            </a:endParaRPr>
          </a:p>
          <a:p>
            <a:pPr>
              <a:lnSpc>
                <a:spcPct val="80000"/>
              </a:lnSpc>
              <a:buFontTx/>
              <a:buChar char="•"/>
              <a:defRPr/>
            </a:pPr>
            <a:r>
              <a:rPr lang="en-US" sz="1000" dirty="0">
                <a:latin typeface="Arial" charset="0"/>
                <a:ea typeface="ＭＳ Ｐゴシック"/>
                <a:cs typeface="Arial" charset="0"/>
              </a:rPr>
              <a:t> Return on Sales enables you to communicate how efficiently you’re creating wealth. The “Dollar Equivalent” shows the amount of profit you earn for every dollar of sales. For example, a 30% ROS would mean that $0.30 of every dollar is profit. </a:t>
            </a:r>
          </a:p>
          <a:p>
            <a:pPr>
              <a:lnSpc>
                <a:spcPct val="80000"/>
              </a:lnSpc>
              <a:defRPr/>
            </a:pPr>
            <a:endParaRPr lang="en-US" sz="1000" i="1" dirty="0">
              <a:latin typeface="Arial" charset="0"/>
              <a:ea typeface="ＭＳ Ｐゴシック"/>
              <a:cs typeface="Arial" charset="0"/>
            </a:endParaRPr>
          </a:p>
          <a:p>
            <a:pPr>
              <a:lnSpc>
                <a:spcPct val="80000"/>
              </a:lnSpc>
              <a:defRPr/>
            </a:pPr>
            <a:r>
              <a:rPr lang="en-US" sz="1000" i="1" dirty="0">
                <a:latin typeface="Arial" charset="0"/>
                <a:ea typeface="ＭＳ Ｐゴシック"/>
                <a:cs typeface="Arial" charset="0"/>
              </a:rPr>
              <a:t>Preparing Your Final Slide</a:t>
            </a:r>
            <a:endParaRPr lang="en-US" sz="1000" dirty="0">
              <a:latin typeface="Arial" charset="0"/>
              <a:ea typeface="ＭＳ Ｐゴシック"/>
              <a:cs typeface="Arial" charset="0"/>
            </a:endParaRPr>
          </a:p>
          <a:p>
            <a:pPr>
              <a:lnSpc>
                <a:spcPct val="80000"/>
              </a:lnSpc>
              <a:buFontTx/>
              <a:buChar char="•"/>
              <a:defRPr/>
            </a:pPr>
            <a:r>
              <a:rPr lang="en-US" sz="1000" dirty="0">
                <a:latin typeface="Arial" charset="0"/>
                <a:ea typeface="ＭＳ Ｐゴシック"/>
                <a:cs typeface="Arial" charset="0"/>
              </a:rPr>
              <a:t> In the red formulas, fill in the appropriate amounts for your business and change the font color of the red formula to black. (The top, black formula remains on your final slide so you will have a record of the formula you used to calculate your ROS and ROI.).</a:t>
            </a:r>
          </a:p>
          <a:p>
            <a:pPr>
              <a:lnSpc>
                <a:spcPct val="80000"/>
              </a:lnSpc>
              <a:defRPr/>
            </a:pPr>
            <a:endParaRPr lang="en-US" sz="1000" b="1" u="sng" dirty="0">
              <a:latin typeface="Arial" charset="0"/>
              <a:ea typeface="ＭＳ Ｐゴシック"/>
              <a:cs typeface="Arial" charset="0"/>
            </a:endParaRPr>
          </a:p>
          <a:p>
            <a:pPr>
              <a:lnSpc>
                <a:spcPct val="80000"/>
              </a:lnSpc>
              <a:defRPr/>
            </a:pPr>
            <a:r>
              <a:rPr lang="en-US" sz="1000" b="1" u="sng" dirty="0">
                <a:latin typeface="Arial" charset="0"/>
                <a:ea typeface="ＭＳ Ｐゴシック"/>
                <a:cs typeface="Arial" charset="0"/>
              </a:rPr>
              <a:t>Teacher Notes:</a:t>
            </a:r>
            <a:endParaRPr lang="en-US" sz="1000" dirty="0">
              <a:latin typeface="Arial" charset="0"/>
              <a:ea typeface="ＭＳ Ｐゴシック"/>
              <a:cs typeface="Arial" charset="0"/>
            </a:endParaRPr>
          </a:p>
          <a:p>
            <a:pPr>
              <a:lnSpc>
                <a:spcPct val="80000"/>
              </a:lnSpc>
              <a:defRPr/>
            </a:pPr>
            <a:r>
              <a:rPr lang="en-US" sz="1000" i="1" dirty="0">
                <a:latin typeface="Arial" charset="0"/>
                <a:ea typeface="ＭＳ Ｐゴシック"/>
                <a:cs typeface="Arial" charset="0"/>
              </a:rPr>
              <a:t>Related Experiential Exercises</a:t>
            </a:r>
            <a:endParaRPr lang="en-US" sz="1000" dirty="0">
              <a:latin typeface="Arial" charset="0"/>
              <a:ea typeface="ＭＳ Ｐゴシック"/>
              <a:cs typeface="Arial" charset="0"/>
            </a:endParaRPr>
          </a:p>
          <a:p>
            <a:pPr>
              <a:lnSpc>
                <a:spcPct val="80000"/>
              </a:lnSpc>
              <a:buFontTx/>
              <a:buChar char="•"/>
              <a:defRPr/>
            </a:pPr>
            <a:r>
              <a:rPr lang="en-US" sz="1000" dirty="0">
                <a:latin typeface="Arial" charset="0"/>
                <a:ea typeface="ＭＳ Ｐゴシック"/>
                <a:cs typeface="Arial" charset="0"/>
              </a:rPr>
              <a:t> “ROI Relay Race.” </a:t>
            </a:r>
            <a:r>
              <a:rPr lang="en-US" sz="1000" i="1" dirty="0">
                <a:latin typeface="Arial" charset="0"/>
                <a:ea typeface="ＭＳ Ｐゴシック"/>
                <a:cs typeface="Arial" charset="0"/>
              </a:rPr>
              <a:t>Teacher’s Wraparound Ed.,</a:t>
            </a:r>
            <a:r>
              <a:rPr lang="en-US" sz="1000" dirty="0">
                <a:latin typeface="Arial" charset="0"/>
                <a:ea typeface="ＭＳ Ｐゴシック"/>
                <a:cs typeface="Arial" charset="0"/>
              </a:rPr>
              <a:t> pgs. 328-329.</a:t>
            </a:r>
          </a:p>
          <a:p>
            <a:pPr>
              <a:lnSpc>
                <a:spcPct val="80000"/>
              </a:lnSpc>
              <a:defRPr/>
            </a:pPr>
            <a:endParaRPr lang="en-US" sz="1000" i="1" dirty="0">
              <a:latin typeface="Arial" charset="0"/>
              <a:ea typeface="ＭＳ Ｐゴシック"/>
              <a:cs typeface="Arial" charset="0"/>
            </a:endParaRPr>
          </a:p>
          <a:p>
            <a:pPr>
              <a:lnSpc>
                <a:spcPct val="80000"/>
              </a:lnSpc>
              <a:defRPr/>
            </a:pPr>
            <a:r>
              <a:rPr lang="en-US" sz="1000" i="1" dirty="0">
                <a:latin typeface="Arial" charset="0"/>
                <a:ea typeface="ＭＳ Ｐゴシック"/>
                <a:cs typeface="Arial" charset="0"/>
              </a:rPr>
              <a:t>Other Activities</a:t>
            </a:r>
            <a:endParaRPr lang="en-US" sz="1000" dirty="0">
              <a:latin typeface="Arial" charset="0"/>
              <a:ea typeface="ＭＳ Ｐゴシック"/>
              <a:cs typeface="Arial" charset="0"/>
            </a:endParaRPr>
          </a:p>
          <a:p>
            <a:pPr>
              <a:lnSpc>
                <a:spcPct val="80000"/>
              </a:lnSpc>
              <a:buFontTx/>
              <a:buChar char="•"/>
              <a:defRPr/>
            </a:pPr>
            <a:r>
              <a:rPr lang="en-US" sz="1000" dirty="0">
                <a:latin typeface="Arial" charset="0"/>
                <a:ea typeface="ＭＳ Ｐゴシック"/>
                <a:cs typeface="Arial" charset="0"/>
              </a:rPr>
              <a:t> “Industry ROIs.” Ask students to identify ROIs for various industries. Most students will have unrealistically high expectations for ROIs. Possible sites for ROIs: entrepreneur.com, startup.com, or bizstats.com.</a:t>
            </a:r>
          </a:p>
          <a:p>
            <a:pPr>
              <a:lnSpc>
                <a:spcPct val="80000"/>
              </a:lnSpc>
              <a:buFontTx/>
              <a:buChar char="•"/>
              <a:defRPr/>
            </a:pPr>
            <a:r>
              <a:rPr lang="en-US" sz="1000" dirty="0">
                <a:latin typeface="Arial" charset="0"/>
                <a:ea typeface="ＭＳ Ｐゴシック"/>
                <a:cs typeface="Arial" charset="0"/>
              </a:rPr>
              <a:t> “ROI Basketball.” Divide the class in groups of 2 or 3. On a basketball court, tell a group an Annual Net Profit and the Start-Up Investment (choosing numbers that are fairly easy to calculate without a calculator). Ask them to calculate the ROI. If the group gets it right, each member gets to shoot a basket.</a:t>
            </a:r>
          </a:p>
        </p:txBody>
      </p:sp>
      <p:sp>
        <p:nvSpPr>
          <p:cNvPr id="49156" name="Slide Number Placeholder 3"/>
          <p:cNvSpPr>
            <a:spLocks noGrp="1"/>
          </p:cNvSpPr>
          <p:nvPr>
            <p:ph type="sldNum" sz="quarter" idx="5"/>
          </p:nvPr>
        </p:nvSpPr>
        <p:spPr bwMode="auto">
          <a:noFill/>
          <a:ln>
            <a:miter lim="800000"/>
            <a:headEnd/>
            <a:tailEnd/>
          </a:ln>
        </p:spPr>
        <p:txBody>
          <a:bodyPr/>
          <a:lstStyle/>
          <a:p>
            <a:fld id="{8B9B4244-BBC7-4039-A74B-47BE511CD26E}" type="slidenum">
              <a:rPr lang="en-US" smtClean="0">
                <a:latin typeface="Arial" charset="0"/>
                <a:cs typeface="Arial" charset="0"/>
              </a:rPr>
              <a:pPr/>
              <a:t>18</a:t>
            </a:fld>
            <a:endParaRPr lang="en-US"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p:spPr>
      </p:sp>
      <p:sp>
        <p:nvSpPr>
          <p:cNvPr id="50179" name="Rectangle 3"/>
          <p:cNvSpPr>
            <a:spLocks noGrp="1"/>
          </p:cNvSpPr>
          <p:nvPr>
            <p:ph type="body" idx="1"/>
          </p:nvPr>
        </p:nvSpPr>
        <p:spPr bwMode="auto">
          <a:noFill/>
        </p:spPr>
        <p:txBody>
          <a:bodyPr/>
          <a:lstStyle/>
          <a:p>
            <a:pPr>
              <a:lnSpc>
                <a:spcPct val="90000"/>
              </a:lnSpc>
            </a:pPr>
            <a:r>
              <a:rPr lang="en-US" sz="1000" b="1" u="sng" smtClean="0">
                <a:latin typeface="Arial" charset="0"/>
                <a:ea typeface="ＭＳ Ｐゴシック" pitchFamily="34" charset="-128"/>
                <a:cs typeface="Arial" charset="0"/>
              </a:rPr>
              <a:t>Student Notes:</a:t>
            </a:r>
          </a:p>
          <a:p>
            <a:pPr>
              <a:lnSpc>
                <a:spcPct val="90000"/>
              </a:lnSpc>
              <a:buFontTx/>
              <a:buChar char="•"/>
            </a:pPr>
            <a:r>
              <a:rPr lang="en-US" sz="1000" smtClean="0">
                <a:latin typeface="Arial" charset="0"/>
                <a:ea typeface="ＭＳ Ｐゴシック" pitchFamily="34" charset="-128"/>
                <a:cs typeface="Arial" charset="0"/>
              </a:rPr>
              <a:t> Obtaining Financing is covered in Section 13.2 (pgs. 355-363).</a:t>
            </a:r>
          </a:p>
          <a:p>
            <a:pPr>
              <a:lnSpc>
                <a:spcPct val="90000"/>
              </a:lnSpc>
              <a:buFontTx/>
              <a:buChar char="•"/>
            </a:pPr>
            <a:r>
              <a:rPr lang="en-US" sz="1000" smtClean="0">
                <a:latin typeface="Arial" charset="0"/>
                <a:ea typeface="ＭＳ Ｐゴシック" pitchFamily="34" charset="-128"/>
                <a:cs typeface="Arial" charset="0"/>
              </a:rPr>
              <a:t> Total Start-Up Investment comes from Slide 21.</a:t>
            </a:r>
          </a:p>
          <a:p>
            <a:pPr>
              <a:lnSpc>
                <a:spcPct val="90000"/>
              </a:lnSpc>
              <a:buFontTx/>
              <a:buChar char="•"/>
            </a:pPr>
            <a:endParaRPr lang="en-US" sz="1000" smtClean="0">
              <a:latin typeface="Arial" charset="0"/>
              <a:ea typeface="ＭＳ Ｐゴシック" pitchFamily="34" charset="-128"/>
              <a:cs typeface="Arial" charset="0"/>
            </a:endParaRPr>
          </a:p>
          <a:p>
            <a:pPr>
              <a:lnSpc>
                <a:spcPct val="90000"/>
              </a:lnSpc>
            </a:pPr>
            <a:r>
              <a:rPr lang="en-US" sz="1000" i="1" smtClean="0">
                <a:latin typeface="Arial" charset="0"/>
                <a:ea typeface="ＭＳ Ｐゴシック" pitchFamily="34" charset="-128"/>
                <a:cs typeface="Arial" charset="0"/>
              </a:rPr>
              <a:t>Business Plan Exercises</a:t>
            </a:r>
            <a:endParaRPr lang="en-US" sz="1000" smtClean="0">
              <a:latin typeface="Arial" charset="0"/>
              <a:ea typeface="ＭＳ Ｐゴシック" pitchFamily="34" charset="-128"/>
              <a:cs typeface="Arial" charset="0"/>
            </a:endParaRPr>
          </a:p>
          <a:p>
            <a:pPr>
              <a:lnSpc>
                <a:spcPct val="90000"/>
              </a:lnSpc>
            </a:pPr>
            <a:r>
              <a:rPr lang="en-US" sz="1000" smtClean="0">
                <a:latin typeface="Arial" charset="0"/>
                <a:ea typeface="ＭＳ Ｐゴシック" pitchFamily="34" charset="-128"/>
                <a:cs typeface="Arial" charset="0"/>
              </a:rPr>
              <a:t>This slide relates to the following business plan exercises:</a:t>
            </a:r>
            <a:endParaRPr lang="en-US" sz="1000" i="1" smtClean="0">
              <a:latin typeface="Arial" charset="0"/>
              <a:ea typeface="ＭＳ Ｐゴシック" pitchFamily="34" charset="-128"/>
              <a:cs typeface="Arial" charset="0"/>
            </a:endParaRPr>
          </a:p>
          <a:p>
            <a:pPr>
              <a:lnSpc>
                <a:spcPct val="90000"/>
              </a:lnSpc>
              <a:buFontTx/>
              <a:buChar char="•"/>
            </a:pPr>
            <a:r>
              <a:rPr lang="en-US" sz="1000" smtClean="0">
                <a:latin typeface="Arial" charset="0"/>
                <a:ea typeface="ＭＳ Ｐゴシック" pitchFamily="34" charset="-128"/>
                <a:cs typeface="Arial" charset="0"/>
              </a:rPr>
              <a:t> Section 13.2: “Break-Even Analysis” and “Break-Even Point.” In BizTech or pgs. 310-314 in the </a:t>
            </a:r>
            <a:r>
              <a:rPr lang="en-US" sz="1000" i="1" smtClean="0">
                <a:latin typeface="Arial" charset="0"/>
                <a:ea typeface="ＭＳ Ｐゴシック" pitchFamily="34" charset="-128"/>
                <a:cs typeface="Arial" charset="0"/>
              </a:rPr>
              <a:t>Business Plan Project (Student Activity Workbook)</a:t>
            </a:r>
            <a:r>
              <a:rPr lang="en-US" sz="1000" smtClean="0">
                <a:latin typeface="Arial" charset="0"/>
                <a:ea typeface="ＭＳ Ｐゴシック" pitchFamily="34" charset="-128"/>
                <a:cs typeface="Arial" charset="0"/>
              </a:rPr>
              <a:t>.</a:t>
            </a:r>
          </a:p>
          <a:p>
            <a:pPr>
              <a:lnSpc>
                <a:spcPct val="90000"/>
              </a:lnSpc>
            </a:pPr>
            <a:endParaRPr lang="en-US" sz="1000" smtClean="0">
              <a:latin typeface="Arial" charset="0"/>
              <a:ea typeface="ＭＳ Ｐゴシック" pitchFamily="34" charset="-128"/>
              <a:cs typeface="Arial" charset="0"/>
            </a:endParaRPr>
          </a:p>
          <a:p>
            <a:pPr>
              <a:lnSpc>
                <a:spcPct val="90000"/>
              </a:lnSpc>
            </a:pPr>
            <a:r>
              <a:rPr lang="en-US" sz="1000" i="1" smtClean="0">
                <a:latin typeface="Arial" charset="0"/>
                <a:ea typeface="ＭＳ Ｐゴシック" pitchFamily="34" charset="-128"/>
                <a:cs typeface="Arial" charset="0"/>
              </a:rPr>
              <a:t>Obligations</a:t>
            </a:r>
          </a:p>
          <a:p>
            <a:pPr>
              <a:lnSpc>
                <a:spcPct val="90000"/>
              </a:lnSpc>
              <a:buFontTx/>
              <a:buChar char="•"/>
            </a:pPr>
            <a:r>
              <a:rPr lang="en-US" sz="1000" smtClean="0">
                <a:latin typeface="Arial" charset="0"/>
                <a:ea typeface="ＭＳ Ｐゴシック" pitchFamily="34" charset="-128"/>
                <a:cs typeface="Arial" charset="0"/>
              </a:rPr>
              <a:t> One thing to keep in mind when you consider financing strategies is what you obligation is to the person or business who provided your financing. A debt must be repaid in a fixed amount of time, in set payments, at a certain rate of interest, no matter whether the business is profitable. Equity is an exchange of capital for ownership in the business. Investors understand that the business may not be profitable, but if it is, they will be entitled to a percentage of the profit. Shareholders may also wish to share in the decision-making for the company.</a:t>
            </a:r>
          </a:p>
          <a:p>
            <a:pPr>
              <a:lnSpc>
                <a:spcPct val="90000"/>
              </a:lnSpc>
            </a:pPr>
            <a:endParaRPr lang="en-US" sz="1000" b="1" u="sng" smtClean="0">
              <a:latin typeface="Arial" charset="0"/>
              <a:ea typeface="ＭＳ Ｐゴシック" pitchFamily="34" charset="-128"/>
              <a:cs typeface="Arial" charset="0"/>
            </a:endParaRPr>
          </a:p>
          <a:p>
            <a:pPr>
              <a:lnSpc>
                <a:spcPct val="90000"/>
              </a:lnSpc>
            </a:pPr>
            <a:r>
              <a:rPr lang="en-US" sz="1000" b="1" u="sng" smtClean="0">
                <a:latin typeface="Arial" charset="0"/>
                <a:ea typeface="ＭＳ Ｐゴシック" pitchFamily="34" charset="-128"/>
                <a:cs typeface="Arial" charset="0"/>
              </a:rPr>
              <a:t>Teacher Notes:</a:t>
            </a:r>
          </a:p>
          <a:p>
            <a:pPr>
              <a:lnSpc>
                <a:spcPct val="90000"/>
              </a:lnSpc>
              <a:buFontTx/>
              <a:buChar char="•"/>
            </a:pPr>
            <a:r>
              <a:rPr lang="en-US" sz="1000" smtClean="0">
                <a:latin typeface="Arial" charset="0"/>
                <a:ea typeface="ＭＳ Ｐゴシック" pitchFamily="34" charset="-128"/>
                <a:cs typeface="Arial" charset="0"/>
              </a:rPr>
              <a:t> Discuss financing resources/assets in the community, identifying any that may be helpful to your students.</a:t>
            </a:r>
          </a:p>
          <a:p>
            <a:pPr>
              <a:lnSpc>
                <a:spcPct val="90000"/>
              </a:lnSpc>
            </a:pPr>
            <a:endParaRPr lang="en-US" sz="1000" smtClean="0">
              <a:latin typeface="Arial" charset="0"/>
              <a:ea typeface="ＭＳ Ｐゴシック" pitchFamily="34" charset="-128"/>
              <a:cs typeface="Arial" charset="0"/>
            </a:endParaRPr>
          </a:p>
          <a:p>
            <a:pPr>
              <a:lnSpc>
                <a:spcPct val="90000"/>
              </a:lnSpc>
            </a:pPr>
            <a:r>
              <a:rPr lang="en-US" sz="1000" i="1" smtClean="0">
                <a:latin typeface="Arial" charset="0"/>
                <a:ea typeface="ＭＳ Ｐゴシック" pitchFamily="34" charset="-128"/>
                <a:cs typeface="Arial" charset="0"/>
              </a:rPr>
              <a:t>Related Experiential Exercises</a:t>
            </a:r>
          </a:p>
          <a:p>
            <a:pPr>
              <a:lnSpc>
                <a:spcPct val="90000"/>
              </a:lnSpc>
              <a:buFontTx/>
              <a:buChar char="•"/>
            </a:pPr>
            <a:r>
              <a:rPr lang="en-US" sz="1000" smtClean="0">
                <a:latin typeface="Arial" charset="0"/>
                <a:ea typeface="ＭＳ Ｐゴシック" pitchFamily="34" charset="-128"/>
                <a:cs typeface="Arial" charset="0"/>
              </a:rPr>
              <a:t> “Do I Need Financing.” </a:t>
            </a:r>
            <a:r>
              <a:rPr lang="en-US" sz="1000" i="1" smtClean="0">
                <a:latin typeface="Arial" charset="0"/>
                <a:ea typeface="ＭＳ Ｐゴシック" pitchFamily="34" charset="-128"/>
                <a:cs typeface="Arial" charset="0"/>
              </a:rPr>
              <a:t>Teacher’s Wraparound Ed.,</a:t>
            </a:r>
            <a:r>
              <a:rPr lang="en-US" sz="1000" smtClean="0">
                <a:latin typeface="Arial" charset="0"/>
                <a:ea typeface="ＭＳ Ｐゴシック" pitchFamily="34" charset="-128"/>
                <a:cs typeface="Arial" charset="0"/>
              </a:rPr>
              <a:t> pgs. 348-349.</a:t>
            </a:r>
          </a:p>
          <a:p>
            <a:pPr>
              <a:lnSpc>
                <a:spcPct val="90000"/>
              </a:lnSpc>
            </a:pPr>
            <a:endParaRPr lang="en-US" sz="1000" smtClean="0">
              <a:latin typeface="Arial" charset="0"/>
              <a:ea typeface="ＭＳ Ｐゴシック" pitchFamily="34" charset="-128"/>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p:spPr>
      </p:sp>
      <p:sp>
        <p:nvSpPr>
          <p:cNvPr id="51203" name="Rectangle 3"/>
          <p:cNvSpPr>
            <a:spLocks noGrp="1"/>
          </p:cNvSpPr>
          <p:nvPr>
            <p:ph type="body" idx="1"/>
          </p:nvPr>
        </p:nvSpPr>
        <p:spPr bwMode="auto">
          <a:noFill/>
        </p:spPr>
        <p:txBody>
          <a:bodyPr/>
          <a:lstStyle/>
          <a:p>
            <a:pPr>
              <a:lnSpc>
                <a:spcPct val="80000"/>
              </a:lnSpc>
            </a:pPr>
            <a:r>
              <a:rPr lang="en-US" sz="1000" b="1" u="sng" smtClean="0">
                <a:latin typeface="Arial" charset="0"/>
                <a:ea typeface="ＭＳ Ｐゴシック" pitchFamily="34" charset="-128"/>
                <a:cs typeface="Arial" charset="0"/>
              </a:rPr>
              <a:t>Student Notes:</a:t>
            </a:r>
          </a:p>
          <a:p>
            <a:pPr>
              <a:lnSpc>
                <a:spcPct val="80000"/>
              </a:lnSpc>
              <a:buFontTx/>
              <a:buChar char="•"/>
            </a:pPr>
            <a:r>
              <a:rPr lang="en-US" sz="1000" smtClean="0">
                <a:latin typeface="Arial" charset="0"/>
                <a:ea typeface="ＭＳ Ｐゴシック" pitchFamily="34" charset="-128"/>
                <a:cs typeface="Arial" charset="0"/>
              </a:rPr>
              <a:t> Social responsibility and philanthropy are covered in Section 5.2 (pgs. 115-128).</a:t>
            </a:r>
          </a:p>
          <a:p>
            <a:pPr>
              <a:lnSpc>
                <a:spcPct val="80000"/>
              </a:lnSpc>
            </a:pPr>
            <a:endParaRPr lang="en-US" sz="1000" smtClean="0">
              <a:latin typeface="Arial" charset="0"/>
              <a:ea typeface="ＭＳ Ｐゴシック" pitchFamily="34" charset="-128"/>
              <a:cs typeface="Arial" charset="0"/>
            </a:endParaRPr>
          </a:p>
          <a:p>
            <a:pPr>
              <a:lnSpc>
                <a:spcPct val="80000"/>
              </a:lnSpc>
            </a:pPr>
            <a:r>
              <a:rPr lang="en-US" sz="1000" i="1" smtClean="0">
                <a:latin typeface="Arial" charset="0"/>
                <a:ea typeface="ＭＳ Ｐゴシック" pitchFamily="34" charset="-128"/>
                <a:cs typeface="Arial" charset="0"/>
              </a:rPr>
              <a:t>Be Creative</a:t>
            </a:r>
            <a:r>
              <a:rPr lang="en-US" sz="1000" smtClean="0">
                <a:latin typeface="Arial" charset="0"/>
                <a:ea typeface="ＭＳ Ｐゴシック" pitchFamily="34" charset="-128"/>
                <a:cs typeface="Arial" charset="0"/>
              </a:rPr>
              <a:t> </a:t>
            </a:r>
          </a:p>
          <a:p>
            <a:pPr>
              <a:lnSpc>
                <a:spcPct val="80000"/>
              </a:lnSpc>
              <a:buFontTx/>
              <a:buChar char="•"/>
            </a:pPr>
            <a:r>
              <a:rPr lang="en-US" sz="1000" smtClean="0">
                <a:latin typeface="Arial" charset="0"/>
                <a:ea typeface="ＭＳ Ｐゴシック" pitchFamily="34" charset="-128"/>
                <a:cs typeface="Arial" charset="0"/>
              </a:rPr>
              <a:t> Start-ups are usually strapped for cash. Be creative in your philanthropy. The effort should be in line with the business or your personal interests. Consider how much your time and talents are worth if they were donated to a particular cause. For example, 5 hours per month of tutoring at $20/hour is an “in-kind donation” of $1,200 a year.</a:t>
            </a:r>
          </a:p>
          <a:p>
            <a:pPr>
              <a:lnSpc>
                <a:spcPct val="80000"/>
              </a:lnSpc>
            </a:pPr>
            <a:endParaRPr lang="en-US" sz="1000" smtClean="0">
              <a:latin typeface="Arial" charset="0"/>
              <a:ea typeface="ＭＳ Ｐゴシック" pitchFamily="34" charset="-128"/>
              <a:cs typeface="Arial" charset="0"/>
            </a:endParaRPr>
          </a:p>
          <a:p>
            <a:pPr>
              <a:lnSpc>
                <a:spcPct val="80000"/>
              </a:lnSpc>
            </a:pPr>
            <a:r>
              <a:rPr lang="en-US" sz="1000" i="1" smtClean="0">
                <a:latin typeface="Arial" charset="0"/>
                <a:ea typeface="ＭＳ Ｐゴシック" pitchFamily="34" charset="-128"/>
                <a:cs typeface="Arial" charset="0"/>
              </a:rPr>
              <a:t>Assessments</a:t>
            </a:r>
          </a:p>
          <a:p>
            <a:pPr>
              <a:lnSpc>
                <a:spcPct val="80000"/>
              </a:lnSpc>
              <a:buFontTx/>
              <a:buChar char="•"/>
            </a:pPr>
            <a:r>
              <a:rPr lang="en-US" sz="1000" smtClean="0">
                <a:latin typeface="Arial" charset="0"/>
                <a:ea typeface="ＭＳ Ｐゴシック" pitchFamily="34" charset="-128"/>
                <a:cs typeface="Arial" charset="0"/>
              </a:rPr>
              <a:t> Section 5.1: “Ethical Business Behavior.” In BizTech or pgs. 255-257 in the </a:t>
            </a:r>
            <a:r>
              <a:rPr lang="en-US" sz="1000" i="1" smtClean="0">
                <a:latin typeface="Arial" charset="0"/>
                <a:ea typeface="ＭＳ Ｐゴシック" pitchFamily="34" charset="-128"/>
                <a:cs typeface="Arial" charset="0"/>
              </a:rPr>
              <a:t>Business Plan Project (Student Activity Workbook)</a:t>
            </a:r>
            <a:r>
              <a:rPr lang="en-US" sz="1000" smtClean="0">
                <a:latin typeface="Arial" charset="0"/>
                <a:ea typeface="ＭＳ Ｐゴシック" pitchFamily="34" charset="-128"/>
                <a:cs typeface="Arial" charset="0"/>
              </a:rPr>
              <a:t>. </a:t>
            </a:r>
            <a:endParaRPr lang="en-US" sz="1000" i="1" smtClean="0">
              <a:latin typeface="Arial" charset="0"/>
              <a:ea typeface="ＭＳ Ｐゴシック" pitchFamily="34" charset="-128"/>
              <a:cs typeface="Arial" charset="0"/>
            </a:endParaRPr>
          </a:p>
          <a:p>
            <a:pPr>
              <a:lnSpc>
                <a:spcPct val="80000"/>
              </a:lnSpc>
              <a:buFontTx/>
              <a:buChar char="•"/>
            </a:pPr>
            <a:r>
              <a:rPr lang="en-US" sz="1000" smtClean="0">
                <a:latin typeface="Arial" charset="0"/>
                <a:ea typeface="ＭＳ Ｐゴシック" pitchFamily="34" charset="-128"/>
                <a:cs typeface="Arial" charset="0"/>
              </a:rPr>
              <a:t> Section 5.2: “Socially Responsible Business &amp; Philanthropy.” In BizTech or pgs. 258-260 in the </a:t>
            </a:r>
            <a:r>
              <a:rPr lang="en-US" sz="1000" i="1" smtClean="0">
                <a:latin typeface="Arial" charset="0"/>
                <a:ea typeface="ＭＳ Ｐゴシック" pitchFamily="34" charset="-128"/>
                <a:cs typeface="Arial" charset="0"/>
              </a:rPr>
              <a:t>Business Plan Project (Student Activity Workbook)</a:t>
            </a:r>
            <a:r>
              <a:rPr lang="en-US" sz="1000" smtClean="0">
                <a:latin typeface="Arial" charset="0"/>
                <a:ea typeface="ＭＳ Ｐゴシック" pitchFamily="34" charset="-128"/>
                <a:cs typeface="Arial" charset="0"/>
              </a:rPr>
              <a:t>. </a:t>
            </a:r>
            <a:endParaRPr lang="en-US" sz="1000" i="1" smtClean="0">
              <a:latin typeface="Arial" charset="0"/>
              <a:ea typeface="ＭＳ Ｐゴシック" pitchFamily="34" charset="-128"/>
              <a:cs typeface="Arial" charset="0"/>
            </a:endParaRPr>
          </a:p>
          <a:p>
            <a:pPr>
              <a:lnSpc>
                <a:spcPct val="80000"/>
              </a:lnSpc>
            </a:pPr>
            <a:endParaRPr lang="en-US" sz="1000" i="1" smtClean="0">
              <a:latin typeface="Arial" charset="0"/>
              <a:ea typeface="ＭＳ Ｐゴシック" pitchFamily="34" charset="-128"/>
              <a:cs typeface="Arial" charset="0"/>
            </a:endParaRPr>
          </a:p>
          <a:p>
            <a:pPr>
              <a:lnSpc>
                <a:spcPct val="80000"/>
              </a:lnSpc>
            </a:pPr>
            <a:r>
              <a:rPr lang="en-US" sz="1000" i="1" smtClean="0">
                <a:latin typeface="Arial" charset="0"/>
                <a:ea typeface="ＭＳ Ｐゴシック" pitchFamily="34" charset="-128"/>
                <a:cs typeface="Arial" charset="0"/>
              </a:rPr>
              <a:t>Business Plan Exercises</a:t>
            </a:r>
            <a:endParaRPr lang="en-US" sz="1000" smtClean="0">
              <a:latin typeface="Arial" charset="0"/>
              <a:ea typeface="ＭＳ Ｐゴシック" pitchFamily="34" charset="-128"/>
              <a:cs typeface="Arial" charset="0"/>
            </a:endParaRPr>
          </a:p>
          <a:p>
            <a:pPr>
              <a:lnSpc>
                <a:spcPct val="80000"/>
              </a:lnSpc>
            </a:pPr>
            <a:r>
              <a:rPr lang="en-US" sz="1000" smtClean="0">
                <a:latin typeface="Arial" charset="0"/>
                <a:ea typeface="ＭＳ Ｐゴシック" pitchFamily="34" charset="-128"/>
                <a:cs typeface="Arial" charset="0"/>
              </a:rPr>
              <a:t>This slide relates to the following business plan exercises:</a:t>
            </a:r>
            <a:endParaRPr lang="en-US" sz="1000" i="1" smtClean="0">
              <a:latin typeface="Arial" charset="0"/>
              <a:ea typeface="ＭＳ Ｐゴシック" pitchFamily="34" charset="-128"/>
              <a:cs typeface="Arial" charset="0"/>
            </a:endParaRPr>
          </a:p>
          <a:p>
            <a:pPr>
              <a:lnSpc>
                <a:spcPct val="80000"/>
              </a:lnSpc>
              <a:buFontTx/>
              <a:buChar char="•"/>
            </a:pPr>
            <a:r>
              <a:rPr lang="en-US" sz="1000" smtClean="0">
                <a:latin typeface="Arial" charset="0"/>
                <a:ea typeface="ＭＳ Ｐゴシック" pitchFamily="34" charset="-128"/>
                <a:cs typeface="Arial" charset="0"/>
              </a:rPr>
              <a:t> Section 5.2: “Social Responsibility.” In BizTech or pg. 261 in the </a:t>
            </a:r>
            <a:r>
              <a:rPr lang="en-US" sz="1000" i="1" smtClean="0">
                <a:latin typeface="Arial" charset="0"/>
                <a:ea typeface="ＭＳ Ｐゴシック" pitchFamily="34" charset="-128"/>
                <a:cs typeface="Arial" charset="0"/>
              </a:rPr>
              <a:t>Business Plan Project (Student Activity Workbook)</a:t>
            </a:r>
            <a:r>
              <a:rPr lang="en-US" sz="1000" smtClean="0">
                <a:latin typeface="Arial" charset="0"/>
                <a:ea typeface="ＭＳ Ｐゴシック" pitchFamily="34" charset="-128"/>
                <a:cs typeface="Arial" charset="0"/>
              </a:rPr>
              <a:t>.</a:t>
            </a:r>
          </a:p>
          <a:p>
            <a:pPr>
              <a:lnSpc>
                <a:spcPct val="80000"/>
              </a:lnSpc>
            </a:pPr>
            <a:endParaRPr lang="en-US" sz="1000" smtClean="0">
              <a:latin typeface="Arial" charset="0"/>
              <a:ea typeface="ＭＳ Ｐゴシック" pitchFamily="34" charset="-128"/>
              <a:cs typeface="Arial" charset="0"/>
            </a:endParaRPr>
          </a:p>
          <a:p>
            <a:pPr>
              <a:lnSpc>
                <a:spcPct val="80000"/>
              </a:lnSpc>
            </a:pPr>
            <a:r>
              <a:rPr lang="en-US" sz="1000" b="1" u="sng" smtClean="0">
                <a:latin typeface="Arial" charset="0"/>
                <a:ea typeface="ＭＳ Ｐゴシック" pitchFamily="34" charset="-128"/>
                <a:cs typeface="Arial" charset="0"/>
              </a:rPr>
              <a:t>Teacher Notes:</a:t>
            </a:r>
          </a:p>
          <a:p>
            <a:pPr>
              <a:lnSpc>
                <a:spcPct val="80000"/>
              </a:lnSpc>
            </a:pPr>
            <a:r>
              <a:rPr lang="en-US" sz="1000" i="1" smtClean="0">
                <a:latin typeface="Arial" charset="0"/>
                <a:ea typeface="ＭＳ Ｐゴシック" pitchFamily="34" charset="-128"/>
                <a:cs typeface="Arial" charset="0"/>
              </a:rPr>
              <a:t>Other Activities</a:t>
            </a:r>
          </a:p>
          <a:p>
            <a:pPr>
              <a:lnSpc>
                <a:spcPct val="80000"/>
              </a:lnSpc>
              <a:buFontTx/>
              <a:buChar char="•"/>
            </a:pPr>
            <a:r>
              <a:rPr lang="en-US" sz="1000" smtClean="0">
                <a:latin typeface="Arial" charset="0"/>
                <a:ea typeface="ＭＳ Ｐゴシック" pitchFamily="34" charset="-128"/>
                <a:cs typeface="Arial" charset="0"/>
              </a:rPr>
              <a:t> “VENN Diagram.” Have students draw a VENN diagram of the causes that they would like to support and the causes that their customers would want to support. Ask students to explain the overlaps in their diagrams.</a:t>
            </a:r>
          </a:p>
          <a:p>
            <a:pPr>
              <a:lnSpc>
                <a:spcPct val="80000"/>
              </a:lnSpc>
              <a:buFontTx/>
              <a:buChar char="•"/>
            </a:pPr>
            <a:r>
              <a:rPr lang="en-US" sz="1000" smtClean="0">
                <a:latin typeface="Arial" charset="0"/>
                <a:ea typeface="ＭＳ Ｐゴシック" pitchFamily="34" charset="-128"/>
                <a:cs typeface="Arial" charset="0"/>
              </a:rPr>
              <a:t> “Research Social Responsibility.” Ask students to research and report on the social responsibility strategies of different companies.</a:t>
            </a:r>
          </a:p>
          <a:p>
            <a:pPr>
              <a:lnSpc>
                <a:spcPct val="80000"/>
              </a:lnSpc>
            </a:pPr>
            <a:endParaRPr lang="en-US" sz="1000" smtClean="0">
              <a:latin typeface="Arial" charset="0"/>
              <a:ea typeface="ＭＳ Ｐゴシック" pitchFamily="34" charset="-128"/>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TextEdit="1"/>
          </p:cNvSpPr>
          <p:nvPr>
            <p:ph type="sldImg"/>
          </p:nvPr>
        </p:nvSpPr>
        <p:spPr bwMode="auto">
          <a:noFill/>
          <a:ln>
            <a:solidFill>
              <a:srgbClr val="000000"/>
            </a:solidFill>
            <a:miter lim="800000"/>
            <a:headEnd/>
            <a:tailEnd/>
          </a:ln>
        </p:spPr>
      </p:sp>
      <p:sp>
        <p:nvSpPr>
          <p:cNvPr id="21506" name="Rectangle 3"/>
          <p:cNvSpPr>
            <a:spLocks noGrp="1"/>
          </p:cNvSpPr>
          <p:nvPr>
            <p:ph type="body" idx="1"/>
          </p:nvPr>
        </p:nvSpPr>
        <p:spPr bwMode="auto"/>
        <p:txBody>
          <a:bodyPr>
            <a:normAutofit lnSpcReduction="10000"/>
          </a:bodyPr>
          <a:lstStyle/>
          <a:p>
            <a:pPr>
              <a:lnSpc>
                <a:spcPct val="90000"/>
              </a:lnSpc>
              <a:defRPr/>
            </a:pPr>
            <a:r>
              <a:rPr lang="en-US" sz="1000" b="1" i="1" u="sng" dirty="0">
                <a:latin typeface="Arial" charset="0"/>
                <a:ea typeface="ＭＳ Ｐゴシック"/>
                <a:cs typeface="Arial" charset="0"/>
              </a:rPr>
              <a:t>Student Notes:</a:t>
            </a:r>
          </a:p>
          <a:p>
            <a:pPr>
              <a:lnSpc>
                <a:spcPct val="90000"/>
              </a:lnSpc>
              <a:buFontTx/>
              <a:buChar char="•"/>
              <a:defRPr/>
            </a:pPr>
            <a:r>
              <a:rPr lang="en-US" sz="1000" dirty="0">
                <a:latin typeface="Arial" charset="0"/>
                <a:ea typeface="ＭＳ Ｐゴシック"/>
                <a:cs typeface="Arial" charset="0"/>
              </a:rPr>
              <a:t> Make sure your business’s name is clearly shown. Try to show it on one line, without squeezing. If you break your business name over a few lines, make sure to think about where you break the business name. </a:t>
            </a:r>
          </a:p>
          <a:p>
            <a:pPr>
              <a:lnSpc>
                <a:spcPct val="90000"/>
              </a:lnSpc>
              <a:buFontTx/>
              <a:buChar char="•"/>
              <a:defRPr/>
            </a:pPr>
            <a:r>
              <a:rPr lang="en-US" sz="1000" dirty="0">
                <a:latin typeface="Arial" charset="0"/>
                <a:ea typeface="ＭＳ Ｐゴシック"/>
                <a:cs typeface="Arial" charset="0"/>
              </a:rPr>
              <a:t> If your business is a partnership or a corporation, you may need to list multiple entrepreneurs on this slide. </a:t>
            </a:r>
          </a:p>
          <a:p>
            <a:pPr>
              <a:lnSpc>
                <a:spcPct val="90000"/>
              </a:lnSpc>
              <a:buFontTx/>
              <a:buChar char="•"/>
              <a:defRPr/>
            </a:pPr>
            <a:r>
              <a:rPr lang="en-US" sz="1000" dirty="0">
                <a:latin typeface="Arial" charset="0"/>
                <a:ea typeface="ＭＳ Ｐゴシック"/>
                <a:cs typeface="Arial" charset="0"/>
              </a:rPr>
              <a:t> As you work on your final presentation, feel free to change the font size, if you need to, when you are asked to fill in answers between brackets. Remember, you don't want to make the type too small. Your audience might have difficulty reading your presentations.</a:t>
            </a:r>
          </a:p>
          <a:p>
            <a:pPr>
              <a:lnSpc>
                <a:spcPct val="90000"/>
              </a:lnSpc>
              <a:buFontTx/>
              <a:buChar char="•"/>
              <a:defRPr/>
            </a:pPr>
            <a:r>
              <a:rPr lang="en-US" sz="1000" dirty="0">
                <a:latin typeface="Arial" charset="0"/>
                <a:ea typeface="ＭＳ Ｐゴシック"/>
                <a:cs typeface="Arial" charset="0"/>
              </a:rPr>
              <a:t>  For your presentation you can delete all the notes on this template and replace them with notes that will help with your final presentation.</a:t>
            </a:r>
          </a:p>
          <a:p>
            <a:pPr>
              <a:lnSpc>
                <a:spcPct val="90000"/>
              </a:lnSpc>
              <a:buFontTx/>
              <a:buChar char="•"/>
              <a:defRPr/>
            </a:pPr>
            <a:endParaRPr lang="en-US" sz="1000" dirty="0">
              <a:latin typeface="Arial" charset="0"/>
              <a:ea typeface="ＭＳ Ｐゴシック"/>
              <a:cs typeface="Arial" charset="0"/>
            </a:endParaRPr>
          </a:p>
          <a:p>
            <a:pPr>
              <a:lnSpc>
                <a:spcPct val="90000"/>
              </a:lnSpc>
              <a:defRPr/>
            </a:pPr>
            <a:endParaRPr lang="en-US" sz="1000" dirty="0">
              <a:latin typeface="Arial" charset="0"/>
              <a:ea typeface="ＭＳ Ｐゴシック"/>
              <a:cs typeface="Arial" charset="0"/>
            </a:endParaRPr>
          </a:p>
          <a:p>
            <a:pPr>
              <a:lnSpc>
                <a:spcPct val="90000"/>
              </a:lnSpc>
              <a:defRPr/>
            </a:pPr>
            <a:r>
              <a:rPr lang="en-US" sz="1000" b="1" i="1" u="sng" dirty="0">
                <a:latin typeface="Arial" charset="0"/>
                <a:ea typeface="ＭＳ Ｐゴシック"/>
                <a:cs typeface="Arial" charset="0"/>
              </a:rPr>
              <a:t>Teacher Notes:</a:t>
            </a:r>
          </a:p>
          <a:p>
            <a:pPr>
              <a:lnSpc>
                <a:spcPct val="90000"/>
              </a:lnSpc>
              <a:buFontTx/>
              <a:buChar char="•"/>
              <a:defRPr/>
            </a:pPr>
            <a:r>
              <a:rPr lang="en-US" sz="1000" dirty="0">
                <a:latin typeface="Arial" charset="0"/>
                <a:ea typeface="ＭＳ Ｐゴシック"/>
                <a:cs typeface="Arial" charset="0"/>
              </a:rPr>
              <a:t> You may want to print a copy of the Student Version with the Notes for each student developing a business plan. Often students don’t realize that there are notes for each page in this template. These notes can be deleted by the students and replaced with notes that will help the students in their final presentations.</a:t>
            </a:r>
          </a:p>
          <a:p>
            <a:pPr>
              <a:lnSpc>
                <a:spcPct val="90000"/>
              </a:lnSpc>
              <a:defRPr/>
            </a:pPr>
            <a:endParaRPr lang="en-US" sz="1000" dirty="0">
              <a:latin typeface="Arial" charset="0"/>
              <a:ea typeface="ＭＳ Ｐゴシック"/>
              <a:cs typeface="Arial" charset="0"/>
            </a:endParaRPr>
          </a:p>
          <a:p>
            <a:pPr>
              <a:lnSpc>
                <a:spcPct val="90000"/>
              </a:lnSpc>
              <a:defRPr/>
            </a:pPr>
            <a:r>
              <a:rPr lang="en-US" sz="1000" i="1" dirty="0">
                <a:latin typeface="Arial" charset="0"/>
                <a:ea typeface="ＭＳ Ｐゴシック"/>
                <a:cs typeface="Arial" charset="0"/>
              </a:rPr>
              <a:t>Other Activities</a:t>
            </a:r>
          </a:p>
          <a:p>
            <a:pPr>
              <a:lnSpc>
                <a:spcPct val="90000"/>
              </a:lnSpc>
              <a:buFontTx/>
              <a:buChar char="•"/>
              <a:defRPr/>
            </a:pPr>
            <a:r>
              <a:rPr lang="en-US" sz="1000" dirty="0">
                <a:latin typeface="Arial" charset="0"/>
                <a:ea typeface="ＭＳ Ｐゴシック"/>
                <a:cs typeface="Arial" charset="0"/>
              </a:rPr>
              <a:t> “Index Card Practice.” Give each student an index card. Each time the student practices his/her presentation, they earn a punch in the card. Give some type of reward for every 5 punches.</a:t>
            </a:r>
          </a:p>
          <a:p>
            <a:pPr>
              <a:lnSpc>
                <a:spcPct val="90000"/>
              </a:lnSpc>
              <a:buFontTx/>
              <a:buChar char="•"/>
              <a:defRPr/>
            </a:pPr>
            <a:r>
              <a:rPr lang="en-US" sz="1000" dirty="0">
                <a:latin typeface="Arial" charset="0"/>
                <a:ea typeface="ＭＳ Ｐゴシック"/>
                <a:cs typeface="Arial" charset="0"/>
              </a:rPr>
              <a:t> “Other People’s Presentations.” Have students try to present sections of other students’ slides for practice.</a:t>
            </a:r>
          </a:p>
          <a:p>
            <a:pPr>
              <a:lnSpc>
                <a:spcPct val="90000"/>
              </a:lnSpc>
              <a:defRPr/>
            </a:pPr>
            <a:endParaRPr lang="en-US" sz="1000" i="1" dirty="0">
              <a:latin typeface="Arial" charset="0"/>
              <a:ea typeface="ＭＳ Ｐゴシック"/>
              <a:cs typeface="Arial" charset="0"/>
            </a:endParaRPr>
          </a:p>
          <a:p>
            <a:pPr>
              <a:lnSpc>
                <a:spcPct val="90000"/>
              </a:lnSpc>
              <a:defRPr/>
            </a:pPr>
            <a:r>
              <a:rPr lang="en-US" sz="1000" i="1" dirty="0">
                <a:latin typeface="Arial" charset="0"/>
                <a:ea typeface="ＭＳ Ｐゴシック"/>
                <a:cs typeface="Arial" charset="0"/>
              </a:rPr>
              <a:t>Additional Links</a:t>
            </a:r>
          </a:p>
          <a:p>
            <a:pPr>
              <a:lnSpc>
                <a:spcPct val="90000"/>
              </a:lnSpc>
              <a:buFontTx/>
              <a:buChar char="•"/>
              <a:defRPr/>
            </a:pPr>
            <a:r>
              <a:rPr lang="en-US" sz="1000" dirty="0">
                <a:latin typeface="Arial" charset="0"/>
                <a:ea typeface="ＭＳ Ｐゴシック"/>
                <a:cs typeface="Arial" charset="0"/>
                <a:hlinkClick r:id="rId3"/>
              </a:rPr>
              <a:t>http://www.toastmasters.org/MainMenuCategories/FreeResources/NeedHelpGivingaSpeech.aspx</a:t>
            </a:r>
            <a:r>
              <a:rPr lang="en-US" sz="1000" dirty="0">
                <a:latin typeface="Arial" charset="0"/>
                <a:ea typeface="ＭＳ Ｐゴシック"/>
                <a:cs typeface="Arial" charset="0"/>
              </a:rPr>
              <a:t> -- Provides speaking tips and techniques.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p:spPr>
      </p:sp>
      <p:sp>
        <p:nvSpPr>
          <p:cNvPr id="52227" name="Rectangle 3"/>
          <p:cNvSpPr>
            <a:spLocks noGrp="1"/>
          </p:cNvSpPr>
          <p:nvPr>
            <p:ph type="body" idx="1"/>
          </p:nvPr>
        </p:nvSpPr>
        <p:spPr bwMode="auto">
          <a:noFill/>
        </p:spPr>
        <p:txBody>
          <a:bodyPr/>
          <a:lstStyle/>
          <a:p>
            <a:pPr>
              <a:lnSpc>
                <a:spcPct val="90000"/>
              </a:lnSpc>
            </a:pPr>
            <a:r>
              <a:rPr lang="en-US" sz="900" b="1" u="sng" smtClean="0">
                <a:latin typeface="Arial" charset="0"/>
                <a:ea typeface="ＭＳ Ｐゴシック" pitchFamily="34" charset="-128"/>
                <a:cs typeface="Arial" charset="0"/>
              </a:rPr>
              <a:t>Student Notes:</a:t>
            </a:r>
          </a:p>
          <a:p>
            <a:pPr>
              <a:lnSpc>
                <a:spcPct val="90000"/>
              </a:lnSpc>
              <a:buFontTx/>
              <a:buChar char="•"/>
            </a:pPr>
            <a:r>
              <a:rPr lang="en-US" sz="900" smtClean="0">
                <a:latin typeface="Arial" charset="0"/>
                <a:ea typeface="ＭＳ Ｐゴシック" pitchFamily="34" charset="-128"/>
                <a:cs typeface="Arial" charset="0"/>
              </a:rPr>
              <a:t> Goal setting is covered in a special section on pages 132-133.</a:t>
            </a:r>
          </a:p>
          <a:p>
            <a:pPr>
              <a:lnSpc>
                <a:spcPct val="90000"/>
              </a:lnSpc>
              <a:buFontTx/>
              <a:buChar char="•"/>
            </a:pPr>
            <a:r>
              <a:rPr lang="en-US" sz="900" smtClean="0">
                <a:latin typeface="Arial" charset="0"/>
                <a:ea typeface="ＭＳ Ｐゴシック" pitchFamily="34" charset="-128"/>
                <a:cs typeface="Arial" charset="0"/>
              </a:rPr>
              <a:t> Planning for business growth is covered in Section 21.1 (pgs. 559-566).</a:t>
            </a:r>
          </a:p>
          <a:p>
            <a:pPr>
              <a:lnSpc>
                <a:spcPct val="90000"/>
              </a:lnSpc>
              <a:buFontTx/>
              <a:buChar char="•"/>
            </a:pPr>
            <a:r>
              <a:rPr lang="en-US" sz="900" smtClean="0">
                <a:latin typeface="Arial" charset="0"/>
                <a:ea typeface="ＭＳ Ｐゴシック" pitchFamily="34" charset="-128"/>
                <a:cs typeface="Arial" charset="0"/>
              </a:rPr>
              <a:t> The challenges of growth are covered in Section 21.2 (pgs. 567-570).</a:t>
            </a:r>
          </a:p>
          <a:p>
            <a:pPr>
              <a:lnSpc>
                <a:spcPct val="90000"/>
              </a:lnSpc>
              <a:buFontTx/>
              <a:buChar char="•"/>
            </a:pPr>
            <a:r>
              <a:rPr lang="en-US" sz="900" smtClean="0">
                <a:latin typeface="Arial" charset="0"/>
                <a:ea typeface="ＭＳ Ｐゴシック" pitchFamily="34" charset="-128"/>
                <a:cs typeface="Arial" charset="0"/>
              </a:rPr>
              <a:t> Exit strategies are covered in Section 22.2 (pgs. 587-598).</a:t>
            </a:r>
          </a:p>
          <a:p>
            <a:pPr>
              <a:lnSpc>
                <a:spcPct val="90000"/>
              </a:lnSpc>
            </a:pPr>
            <a:endParaRPr lang="en-US" sz="900" smtClean="0">
              <a:latin typeface="Arial" charset="0"/>
              <a:ea typeface="ＭＳ Ｐゴシック" pitchFamily="34" charset="-128"/>
              <a:cs typeface="Arial" charset="0"/>
            </a:endParaRPr>
          </a:p>
          <a:p>
            <a:pPr>
              <a:lnSpc>
                <a:spcPct val="90000"/>
              </a:lnSpc>
            </a:pPr>
            <a:r>
              <a:rPr lang="en-US" sz="900" i="1" smtClean="0">
                <a:latin typeface="Arial" charset="0"/>
                <a:ea typeface="ＭＳ Ｐゴシック" pitchFamily="34" charset="-128"/>
                <a:cs typeface="Arial" charset="0"/>
              </a:rPr>
              <a:t>Short-Term Vs. Long-Term</a:t>
            </a:r>
          </a:p>
          <a:p>
            <a:pPr>
              <a:lnSpc>
                <a:spcPct val="90000"/>
              </a:lnSpc>
              <a:buFontTx/>
              <a:buChar char="•"/>
            </a:pPr>
            <a:r>
              <a:rPr lang="en-US" sz="900" smtClean="0">
                <a:latin typeface="Arial" charset="0"/>
                <a:ea typeface="ＭＳ Ｐゴシック" pitchFamily="34" charset="-128"/>
                <a:cs typeface="Arial" charset="0"/>
              </a:rPr>
              <a:t> Short-term goals are those goals that you set for the next one or two years. Long-term goals can focus on goals that range from 3 years or longer. Remember to relate your goals to your business idea. Make sure you take the steps you to take to meet your long-term goals (certificates, permits, licenses, etc.)</a:t>
            </a:r>
          </a:p>
          <a:p>
            <a:pPr>
              <a:lnSpc>
                <a:spcPct val="90000"/>
              </a:lnSpc>
            </a:pPr>
            <a:endParaRPr lang="en-US" sz="900" smtClean="0">
              <a:latin typeface="Arial" charset="0"/>
              <a:ea typeface="ＭＳ Ｐゴシック" pitchFamily="34" charset="-128"/>
              <a:cs typeface="Arial" charset="0"/>
            </a:endParaRPr>
          </a:p>
          <a:p>
            <a:pPr>
              <a:lnSpc>
                <a:spcPct val="90000"/>
              </a:lnSpc>
            </a:pPr>
            <a:r>
              <a:rPr lang="en-US" sz="900" i="1" smtClean="0">
                <a:latin typeface="Arial" charset="0"/>
                <a:ea typeface="ＭＳ Ｐゴシック" pitchFamily="34" charset="-128"/>
                <a:cs typeface="Arial" charset="0"/>
              </a:rPr>
              <a:t>Business Plan Exercises</a:t>
            </a:r>
            <a:endParaRPr lang="en-US" sz="900" smtClean="0">
              <a:latin typeface="Arial" charset="0"/>
              <a:ea typeface="ＭＳ Ｐゴシック" pitchFamily="34" charset="-128"/>
              <a:cs typeface="Arial" charset="0"/>
            </a:endParaRPr>
          </a:p>
          <a:p>
            <a:pPr>
              <a:lnSpc>
                <a:spcPct val="90000"/>
              </a:lnSpc>
            </a:pPr>
            <a:r>
              <a:rPr lang="en-US" sz="900" smtClean="0">
                <a:latin typeface="Arial" charset="0"/>
                <a:ea typeface="ＭＳ Ｐゴシック" pitchFamily="34" charset="-128"/>
                <a:cs typeface="Arial" charset="0"/>
              </a:rPr>
              <a:t>This slide relates to the following business plan exercises:</a:t>
            </a:r>
            <a:endParaRPr lang="en-US" sz="900" i="1" smtClean="0">
              <a:latin typeface="Arial" charset="0"/>
              <a:ea typeface="ＭＳ Ｐゴシック" pitchFamily="34" charset="-128"/>
              <a:cs typeface="Arial" charset="0"/>
            </a:endParaRPr>
          </a:p>
          <a:p>
            <a:pPr>
              <a:lnSpc>
                <a:spcPct val="90000"/>
              </a:lnSpc>
              <a:buFontTx/>
              <a:buChar char="•"/>
            </a:pPr>
            <a:r>
              <a:rPr lang="en-US" sz="900" smtClean="0">
                <a:latin typeface="Arial" charset="0"/>
                <a:ea typeface="ＭＳ Ｐゴシック" pitchFamily="34" charset="-128"/>
                <a:cs typeface="Arial" charset="0"/>
              </a:rPr>
              <a:t> Section 21.1: “Planning for Business Growth.” In BizTech or pgs. 351–352 in the </a:t>
            </a:r>
            <a:r>
              <a:rPr lang="en-US" sz="900" i="1" smtClean="0">
                <a:latin typeface="Arial" charset="0"/>
                <a:ea typeface="ＭＳ Ｐゴシック" pitchFamily="34" charset="-128"/>
                <a:cs typeface="Arial" charset="0"/>
              </a:rPr>
              <a:t>Business Plan Project (Student Activity Workbook)</a:t>
            </a:r>
            <a:r>
              <a:rPr lang="en-US" sz="900" smtClean="0">
                <a:latin typeface="Arial" charset="0"/>
                <a:ea typeface="ＭＳ Ｐゴシック" pitchFamily="34" charset="-128"/>
                <a:cs typeface="Arial" charset="0"/>
              </a:rPr>
              <a:t>.</a:t>
            </a:r>
          </a:p>
          <a:p>
            <a:pPr>
              <a:lnSpc>
                <a:spcPct val="90000"/>
              </a:lnSpc>
              <a:buFontTx/>
              <a:buChar char="•"/>
            </a:pPr>
            <a:r>
              <a:rPr lang="en-US" sz="900" smtClean="0">
                <a:latin typeface="Arial" charset="0"/>
                <a:ea typeface="ＭＳ Ｐゴシック" pitchFamily="34" charset="-128"/>
                <a:cs typeface="Arial" charset="0"/>
              </a:rPr>
              <a:t> Section 21.2: “Challenges of Growth.” In BizTech or pgs. 353–355 in the </a:t>
            </a:r>
            <a:r>
              <a:rPr lang="en-US" sz="900" i="1" smtClean="0">
                <a:latin typeface="Arial" charset="0"/>
                <a:ea typeface="ＭＳ Ｐゴシック" pitchFamily="34" charset="-128"/>
                <a:cs typeface="Arial" charset="0"/>
              </a:rPr>
              <a:t>Business Plan Project (Student Activity Workbook)</a:t>
            </a:r>
            <a:r>
              <a:rPr lang="en-US" sz="900" smtClean="0">
                <a:latin typeface="Arial" charset="0"/>
                <a:ea typeface="ＭＳ Ｐゴシック" pitchFamily="34" charset="-128"/>
                <a:cs typeface="Arial" charset="0"/>
              </a:rPr>
              <a:t>.</a:t>
            </a:r>
          </a:p>
          <a:p>
            <a:pPr>
              <a:lnSpc>
                <a:spcPct val="90000"/>
              </a:lnSpc>
              <a:buFontTx/>
              <a:buChar char="•"/>
            </a:pPr>
            <a:r>
              <a:rPr lang="en-US" sz="900" smtClean="0">
                <a:latin typeface="Arial" charset="0"/>
                <a:ea typeface="ＭＳ Ｐゴシック" pitchFamily="34" charset="-128"/>
                <a:cs typeface="Arial" charset="0"/>
              </a:rPr>
              <a:t> Section 22.1: “Franchising &amp; Licensing.”” In BizTech or pg. 356 in the </a:t>
            </a:r>
            <a:r>
              <a:rPr lang="en-US" sz="900" i="1" smtClean="0">
                <a:latin typeface="Arial" charset="0"/>
                <a:ea typeface="ＭＳ Ｐゴシック" pitchFamily="34" charset="-128"/>
                <a:cs typeface="Arial" charset="0"/>
              </a:rPr>
              <a:t>Business Plan Project (Student Activity Workbook)</a:t>
            </a:r>
            <a:r>
              <a:rPr lang="en-US" sz="900" smtClean="0">
                <a:latin typeface="Arial" charset="0"/>
                <a:ea typeface="ＭＳ Ｐゴシック" pitchFamily="34" charset="-128"/>
                <a:cs typeface="Arial" charset="0"/>
              </a:rPr>
              <a:t>.</a:t>
            </a:r>
          </a:p>
          <a:p>
            <a:pPr>
              <a:lnSpc>
                <a:spcPct val="90000"/>
              </a:lnSpc>
              <a:buFontTx/>
              <a:buChar char="•"/>
            </a:pPr>
            <a:r>
              <a:rPr lang="en-US" sz="900" smtClean="0">
                <a:latin typeface="Arial" charset="0"/>
                <a:ea typeface="ＭＳ Ｐゴシック" pitchFamily="34" charset="-128"/>
                <a:cs typeface="Arial" charset="0"/>
              </a:rPr>
              <a:t> Section 22.2: “Exit Strategies.” In BizTech or pgs. 357–362 in the </a:t>
            </a:r>
            <a:r>
              <a:rPr lang="en-US" sz="900" i="1" smtClean="0">
                <a:latin typeface="Arial" charset="0"/>
                <a:ea typeface="ＭＳ Ｐゴシック" pitchFamily="34" charset="-128"/>
                <a:cs typeface="Arial" charset="0"/>
              </a:rPr>
              <a:t>Business Plan Project (Student Activity Workbook)</a:t>
            </a:r>
            <a:r>
              <a:rPr lang="en-US" sz="900" smtClean="0">
                <a:latin typeface="Arial" charset="0"/>
                <a:ea typeface="ＭＳ Ｐゴシック" pitchFamily="34" charset="-128"/>
                <a:cs typeface="Arial" charset="0"/>
              </a:rPr>
              <a:t>.</a:t>
            </a:r>
          </a:p>
          <a:p>
            <a:pPr>
              <a:lnSpc>
                <a:spcPct val="90000"/>
              </a:lnSpc>
            </a:pPr>
            <a:endParaRPr lang="en-US" sz="900" smtClean="0">
              <a:latin typeface="Arial" charset="0"/>
              <a:ea typeface="ＭＳ Ｐゴシック" pitchFamily="34" charset="-128"/>
              <a:cs typeface="Arial" charset="0"/>
            </a:endParaRPr>
          </a:p>
          <a:p>
            <a:pPr>
              <a:lnSpc>
                <a:spcPct val="90000"/>
              </a:lnSpc>
            </a:pPr>
            <a:r>
              <a:rPr lang="en-US" sz="900" b="1" u="sng" smtClean="0">
                <a:latin typeface="Arial" charset="0"/>
                <a:ea typeface="ＭＳ Ｐゴシック" pitchFamily="34" charset="-128"/>
                <a:cs typeface="Arial" charset="0"/>
              </a:rPr>
              <a:t>Teacher Notes:</a:t>
            </a:r>
            <a:endParaRPr lang="en-US" sz="900" smtClean="0">
              <a:latin typeface="Arial" charset="0"/>
              <a:ea typeface="ＭＳ Ｐゴシック" pitchFamily="34" charset="-128"/>
              <a:cs typeface="Arial" charset="0"/>
            </a:endParaRPr>
          </a:p>
          <a:p>
            <a:pPr>
              <a:lnSpc>
                <a:spcPct val="90000"/>
              </a:lnSpc>
            </a:pPr>
            <a:r>
              <a:rPr lang="en-US" sz="900" i="1" smtClean="0">
                <a:latin typeface="Arial" charset="0"/>
                <a:ea typeface="ＭＳ Ｐゴシック" pitchFamily="34" charset="-128"/>
                <a:cs typeface="Arial" charset="0"/>
              </a:rPr>
              <a:t>Related Experiential Exercises</a:t>
            </a:r>
          </a:p>
          <a:p>
            <a:pPr>
              <a:lnSpc>
                <a:spcPct val="90000"/>
              </a:lnSpc>
              <a:buFontTx/>
              <a:buChar char="•"/>
            </a:pPr>
            <a:r>
              <a:rPr lang="en-US" sz="900" smtClean="0">
                <a:latin typeface="Arial" charset="0"/>
                <a:ea typeface="ＭＳ Ｐゴシック" pitchFamily="34" charset="-128"/>
                <a:cs typeface="Arial" charset="0"/>
              </a:rPr>
              <a:t> “Stock Contest.” </a:t>
            </a:r>
            <a:r>
              <a:rPr lang="en-US" sz="900" i="1" smtClean="0">
                <a:latin typeface="Arial" charset="0"/>
                <a:ea typeface="ＭＳ Ｐゴシック" pitchFamily="34" charset="-128"/>
                <a:cs typeface="Arial" charset="0"/>
              </a:rPr>
              <a:t>Teacher’s Wraparound Ed.,</a:t>
            </a:r>
            <a:r>
              <a:rPr lang="en-US" sz="900" smtClean="0">
                <a:latin typeface="Arial" charset="0"/>
                <a:ea typeface="ＭＳ Ｐゴシック" pitchFamily="34" charset="-128"/>
                <a:cs typeface="Arial" charset="0"/>
              </a:rPr>
              <a:t> pgs. 564–565.</a:t>
            </a:r>
          </a:p>
          <a:p>
            <a:pPr>
              <a:lnSpc>
                <a:spcPct val="90000"/>
              </a:lnSpc>
              <a:buFontTx/>
              <a:buChar char="•"/>
            </a:pPr>
            <a:r>
              <a:rPr lang="en-US" sz="900" smtClean="0">
                <a:latin typeface="Arial" charset="0"/>
                <a:ea typeface="ＭＳ Ｐゴシック" pitchFamily="34" charset="-128"/>
                <a:cs typeface="Arial" charset="0"/>
              </a:rPr>
              <a:t> “The Wall Street Journal Game.” </a:t>
            </a:r>
            <a:r>
              <a:rPr lang="en-US" sz="900" i="1" smtClean="0">
                <a:latin typeface="Arial" charset="0"/>
                <a:ea typeface="ＭＳ Ｐゴシック" pitchFamily="34" charset="-128"/>
                <a:cs typeface="Arial" charset="0"/>
              </a:rPr>
              <a:t>Teacher’s Wraparound Ed.,</a:t>
            </a:r>
            <a:r>
              <a:rPr lang="en-US" sz="900" smtClean="0">
                <a:latin typeface="Arial" charset="0"/>
                <a:ea typeface="ＭＳ Ｐゴシック" pitchFamily="34" charset="-128"/>
                <a:cs typeface="Arial" charset="0"/>
              </a:rPr>
              <a:t> pgs. 596–597.</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p:spPr>
      </p:sp>
      <p:sp>
        <p:nvSpPr>
          <p:cNvPr id="53251" name="Rectangle 3"/>
          <p:cNvSpPr>
            <a:spLocks noGrp="1"/>
          </p:cNvSpPr>
          <p:nvPr>
            <p:ph type="body" idx="1"/>
          </p:nvPr>
        </p:nvSpPr>
        <p:spPr bwMode="auto">
          <a:noFill/>
        </p:spPr>
        <p:txBody>
          <a:bodyPr/>
          <a:lstStyle/>
          <a:p>
            <a:r>
              <a:rPr lang="en-US" b="1" u="sng" smtClean="0">
                <a:latin typeface="Arial" charset="0"/>
                <a:ea typeface="ＭＳ Ｐゴシック" pitchFamily="34" charset="-128"/>
                <a:cs typeface="Arial" charset="0"/>
              </a:rPr>
              <a:t>Student Notes:</a:t>
            </a:r>
          </a:p>
          <a:p>
            <a:pPr>
              <a:buFontTx/>
              <a:buChar char="•"/>
            </a:pPr>
            <a:r>
              <a:rPr lang="en-US" smtClean="0">
                <a:latin typeface="Arial" charset="0"/>
                <a:ea typeface="ＭＳ Ｐゴシック" pitchFamily="34" charset="-128"/>
                <a:cs typeface="Arial" charset="0"/>
              </a:rPr>
              <a:t> Remember to thank your audience.</a:t>
            </a:r>
          </a:p>
          <a:p>
            <a:pPr>
              <a:buFontTx/>
              <a:buChar char="•"/>
            </a:pPr>
            <a:r>
              <a:rPr lang="en-US" smtClean="0">
                <a:latin typeface="Arial" charset="0"/>
                <a:ea typeface="ＭＳ Ｐゴシック" pitchFamily="34" charset="-128"/>
                <a:cs typeface="Arial" charset="0"/>
              </a:rPr>
              <a:t> This is your last chance to remind the audience of your company’s slogan and its name. Say them slowly. Don’t rush through your closing screen. </a:t>
            </a:r>
          </a:p>
          <a:p>
            <a:endParaRPr lang="en-US" smtClean="0">
              <a:latin typeface="Arial" charset="0"/>
              <a:ea typeface="ＭＳ Ｐゴシック" pitchFamily="34" charset="-128"/>
              <a:cs typeface="Arial" charset="0"/>
            </a:endParaRPr>
          </a:p>
          <a:p>
            <a:r>
              <a:rPr lang="en-US" b="1" u="sng" smtClean="0">
                <a:latin typeface="Arial" charset="0"/>
                <a:ea typeface="ＭＳ Ｐゴシック" pitchFamily="34" charset="-128"/>
                <a:cs typeface="Arial" charset="0"/>
              </a:rPr>
              <a:t>Teacher Notes:</a:t>
            </a:r>
            <a:endParaRPr lang="en-US" smtClean="0">
              <a:latin typeface="Arial" charset="0"/>
              <a:ea typeface="ＭＳ Ｐゴシック" pitchFamily="34" charset="-128"/>
              <a:cs typeface="Arial" charset="0"/>
            </a:endParaRPr>
          </a:p>
          <a:p>
            <a:pPr>
              <a:buFontTx/>
              <a:buChar char="•"/>
            </a:pPr>
            <a:r>
              <a:rPr lang="en-US" smtClean="0">
                <a:latin typeface="Arial" charset="0"/>
                <a:ea typeface="ＭＳ Ｐゴシック" pitchFamily="34" charset="-128"/>
                <a:cs typeface="Arial" charset="0"/>
              </a:rPr>
              <a:t> Discuss the importance of a good ending with your students. The audience should have the feeling of closure. The audience should </a:t>
            </a:r>
          </a:p>
          <a:p>
            <a:pPr>
              <a:buFontTx/>
              <a:buChar char="•"/>
            </a:pPr>
            <a:r>
              <a:rPr lang="en-US" smtClean="0">
                <a:latin typeface="Arial" charset="0"/>
                <a:ea typeface="ＭＳ Ｐゴシック" pitchFamily="34" charset="-128"/>
                <a:cs typeface="Arial" charset="0"/>
              </a:rPr>
              <a:t> Discuss how to handle the question-and-answer session from the audience that may follow the presentation.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r>
              <a:rPr lang="en-US" smtClean="0">
                <a:latin typeface="Arial" charset="0"/>
                <a:ea typeface="ＭＳ Ｐゴシック" pitchFamily="34" charset="-128"/>
                <a:cs typeface="Arial" charset="0"/>
              </a:rPr>
              <a:t>This slide gives an overview of what information will be presented in the following slides.  The student should type in a brief description of the information in each box.  For Example:</a:t>
            </a:r>
          </a:p>
          <a:p>
            <a:r>
              <a:rPr lang="en-US" smtClean="0">
                <a:latin typeface="Arial" charset="0"/>
                <a:ea typeface="ＭＳ Ｐゴシック" pitchFamily="34" charset="-128"/>
                <a:cs typeface="Arial" charset="0"/>
              </a:rPr>
              <a:t>Product or Service Description-All natural herbal Healing Cream</a:t>
            </a:r>
          </a:p>
          <a:p>
            <a:r>
              <a:rPr lang="en-US" smtClean="0">
                <a:latin typeface="Arial" charset="0"/>
                <a:ea typeface="ＭＳ Ｐゴシック" pitchFamily="34" charset="-128"/>
                <a:cs typeface="Arial" charset="0"/>
              </a:rPr>
              <a:t>Target Customer-Anyone with aches and pains</a:t>
            </a:r>
          </a:p>
          <a:p>
            <a:r>
              <a:rPr lang="en-US" smtClean="0">
                <a:latin typeface="Arial" charset="0"/>
                <a:ea typeface="ＭＳ Ｐゴシック" pitchFamily="34" charset="-128"/>
                <a:cs typeface="Arial" charset="0"/>
              </a:rPr>
              <a:t>Promotional Plan-Printed and electronic awareness with discounts for purchase and retention</a:t>
            </a:r>
          </a:p>
          <a:p>
            <a:r>
              <a:rPr lang="en-US" smtClean="0">
                <a:latin typeface="Arial" charset="0"/>
                <a:ea typeface="ＭＳ Ｐゴシック" pitchFamily="34" charset="-128"/>
                <a:cs typeface="Arial" charset="0"/>
              </a:rPr>
              <a:t>Selling Price- $7.50 for one 2 oz jar of healing cream</a:t>
            </a:r>
          </a:p>
          <a:p>
            <a:r>
              <a:rPr lang="en-US" smtClean="0">
                <a:latin typeface="Arial" charset="0"/>
                <a:ea typeface="ＭＳ Ｐゴシック" pitchFamily="34" charset="-128"/>
                <a:cs typeface="Arial" charset="0"/>
              </a:rPr>
              <a:t>Company Name – J&amp;J’s Healing Cream</a:t>
            </a:r>
          </a:p>
        </p:txBody>
      </p:sp>
      <p:sp>
        <p:nvSpPr>
          <p:cNvPr id="34820" name="Slide Number Placeholder 3"/>
          <p:cNvSpPr>
            <a:spLocks noGrp="1"/>
          </p:cNvSpPr>
          <p:nvPr>
            <p:ph type="sldNum" sz="quarter" idx="5"/>
          </p:nvPr>
        </p:nvSpPr>
        <p:spPr bwMode="auto">
          <a:noFill/>
          <a:ln>
            <a:miter lim="800000"/>
            <a:headEnd/>
            <a:tailEnd/>
          </a:ln>
        </p:spPr>
        <p:txBody>
          <a:bodyPr/>
          <a:lstStyle/>
          <a:p>
            <a:fld id="{DB534041-ADE4-4378-949F-F8DFC0A11597}" type="slidenum">
              <a:rPr lang="en-US" smtClean="0">
                <a:latin typeface="Arial" charset="0"/>
                <a:cs typeface="Arial" charset="0"/>
              </a:rPr>
              <a:pPr/>
              <a:t>3</a:t>
            </a:fld>
            <a:endParaRPr lang="en-US"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p:spPr>
      </p:sp>
      <p:sp>
        <p:nvSpPr>
          <p:cNvPr id="35843" name="Rectangle 3"/>
          <p:cNvSpPr>
            <a:spLocks noGrp="1"/>
          </p:cNvSpPr>
          <p:nvPr>
            <p:ph type="body" idx="1"/>
          </p:nvPr>
        </p:nvSpPr>
        <p:spPr bwMode="auto">
          <a:noFill/>
        </p:spPr>
        <p:txBody>
          <a:bodyPr/>
          <a:lstStyle/>
          <a:p>
            <a:pPr>
              <a:lnSpc>
                <a:spcPct val="80000"/>
              </a:lnSpc>
            </a:pPr>
            <a:r>
              <a:rPr lang="en-US" sz="1100" b="1" i="1" u="sng" smtClean="0">
                <a:latin typeface="Arial" charset="0"/>
                <a:ea typeface="ＭＳ Ｐゴシック" pitchFamily="34" charset="-128"/>
                <a:cs typeface="Arial" charset="0"/>
              </a:rPr>
              <a:t>Student Notes:</a:t>
            </a:r>
          </a:p>
          <a:p>
            <a:pPr>
              <a:lnSpc>
                <a:spcPct val="80000"/>
              </a:lnSpc>
              <a:buFontTx/>
              <a:buChar char="•"/>
            </a:pPr>
            <a:r>
              <a:rPr lang="en-US" sz="1100" smtClean="0">
                <a:latin typeface="Arial" charset="0"/>
                <a:ea typeface="ＭＳ Ｐゴシック" pitchFamily="34" charset="-128"/>
                <a:cs typeface="Arial" charset="0"/>
              </a:rPr>
              <a:t> Sometimes judges (or investors) don’t know exactly what you are selling. You have the opportunity in this slide to present your product or service in a clear and compelling way. Sell it! You can show sample products, your brochures, portfolios, or flyers. You need to articulate the unique features of your product or service and how it will benefit your customers. It’s show time during this slide!</a:t>
            </a:r>
          </a:p>
          <a:p>
            <a:pPr>
              <a:lnSpc>
                <a:spcPct val="80000"/>
              </a:lnSpc>
              <a:buFontTx/>
              <a:buChar char="•"/>
            </a:pPr>
            <a:r>
              <a:rPr lang="en-US" sz="1100" smtClean="0">
                <a:latin typeface="Arial" charset="0"/>
                <a:ea typeface="ＭＳ Ｐゴシック" pitchFamily="34" charset="-128"/>
                <a:cs typeface="Arial" charset="0"/>
              </a:rPr>
              <a:t> Mission statements are covered on pg. 194.</a:t>
            </a:r>
          </a:p>
          <a:p>
            <a:pPr>
              <a:lnSpc>
                <a:spcPct val="80000"/>
              </a:lnSpc>
              <a:buFontTx/>
              <a:buChar char="•"/>
            </a:pPr>
            <a:r>
              <a:rPr lang="en-US" sz="1100" smtClean="0">
                <a:latin typeface="Arial" charset="0"/>
                <a:ea typeface="ＭＳ Ｐゴシック" pitchFamily="34" charset="-128"/>
                <a:cs typeface="Arial" charset="0"/>
              </a:rPr>
              <a:t> Recognizing business opportunities is covered on pgs. 147-160</a:t>
            </a:r>
          </a:p>
          <a:p>
            <a:pPr>
              <a:lnSpc>
                <a:spcPct val="80000"/>
              </a:lnSpc>
            </a:pPr>
            <a:endParaRPr lang="en-US" sz="1100" smtClean="0">
              <a:latin typeface="Arial" charset="0"/>
              <a:ea typeface="ＭＳ Ｐゴシック" pitchFamily="34" charset="-128"/>
              <a:cs typeface="Arial" charset="0"/>
            </a:endParaRPr>
          </a:p>
          <a:p>
            <a:pPr>
              <a:lnSpc>
                <a:spcPct val="80000"/>
              </a:lnSpc>
            </a:pPr>
            <a:r>
              <a:rPr lang="en-US" sz="1100" i="1" smtClean="0">
                <a:latin typeface="Arial" charset="0"/>
                <a:ea typeface="ＭＳ Ｐゴシック" pitchFamily="34" charset="-128"/>
                <a:cs typeface="Arial" charset="0"/>
              </a:rPr>
              <a:t>Business Plan Exercises</a:t>
            </a:r>
          </a:p>
          <a:p>
            <a:pPr>
              <a:lnSpc>
                <a:spcPct val="80000"/>
              </a:lnSpc>
            </a:pPr>
            <a:r>
              <a:rPr lang="en-US" sz="1100" smtClean="0">
                <a:latin typeface="Arial" charset="0"/>
                <a:ea typeface="ＭＳ Ｐゴシック" pitchFamily="34" charset="-128"/>
                <a:cs typeface="Arial" charset="0"/>
              </a:rPr>
              <a:t>This slide relates to the following business plan exercises: </a:t>
            </a:r>
          </a:p>
          <a:p>
            <a:pPr>
              <a:lnSpc>
                <a:spcPct val="80000"/>
              </a:lnSpc>
              <a:buFontTx/>
              <a:buChar char="•"/>
            </a:pPr>
            <a:r>
              <a:rPr lang="en-US" sz="1100" smtClean="0">
                <a:latin typeface="Arial" charset="0"/>
                <a:ea typeface="ＭＳ Ｐゴシック" pitchFamily="34" charset="-128"/>
                <a:cs typeface="Arial" charset="0"/>
              </a:rPr>
              <a:t> Section 4.1: “Business Communications.” In BizTech or pg. 251 in the </a:t>
            </a:r>
            <a:r>
              <a:rPr lang="en-US" sz="1100" i="1" smtClean="0">
                <a:latin typeface="Arial" charset="0"/>
                <a:ea typeface="ＭＳ Ｐゴシック" pitchFamily="34" charset="-128"/>
                <a:cs typeface="Arial" charset="0"/>
              </a:rPr>
              <a:t>Business Plan Project (Student Activity Workbook)</a:t>
            </a:r>
            <a:r>
              <a:rPr lang="en-US" sz="1100" smtClean="0">
                <a:latin typeface="Arial" charset="0"/>
                <a:ea typeface="ＭＳ Ｐゴシック" pitchFamily="34" charset="-128"/>
                <a:cs typeface="Arial" charset="0"/>
              </a:rPr>
              <a:t>. Helps you develop a motto, slogan, or mission and your business card.</a:t>
            </a:r>
          </a:p>
          <a:p>
            <a:pPr>
              <a:lnSpc>
                <a:spcPct val="80000"/>
              </a:lnSpc>
              <a:buFontTx/>
              <a:buChar char="•"/>
            </a:pPr>
            <a:r>
              <a:rPr lang="en-US" sz="1100" smtClean="0">
                <a:latin typeface="Arial" charset="0"/>
                <a:ea typeface="ＭＳ Ｐゴシック" pitchFamily="34" charset="-128"/>
                <a:cs typeface="Arial" charset="0"/>
              </a:rPr>
              <a:t> If you are using the </a:t>
            </a:r>
            <a:r>
              <a:rPr lang="en-US" sz="1100" i="1" smtClean="0">
                <a:latin typeface="Arial" charset="0"/>
                <a:ea typeface="ＭＳ Ｐゴシック" pitchFamily="34" charset="-128"/>
                <a:cs typeface="Arial" charset="0"/>
              </a:rPr>
              <a:t>Business Plan Project</a:t>
            </a:r>
            <a:r>
              <a:rPr lang="en-US" sz="1100" smtClean="0">
                <a:latin typeface="Arial" charset="0"/>
                <a:ea typeface="ＭＳ Ｐゴシック" pitchFamily="34" charset="-128"/>
                <a:cs typeface="Arial" charset="0"/>
              </a:rPr>
              <a:t> (in the </a:t>
            </a:r>
            <a:r>
              <a:rPr lang="en-US" sz="1100" i="1" smtClean="0">
                <a:latin typeface="Arial" charset="0"/>
                <a:ea typeface="ＭＳ Ｐゴシック" pitchFamily="34" charset="-128"/>
                <a:cs typeface="Arial" charset="0"/>
              </a:rPr>
              <a:t>Student Activity Workbook</a:t>
            </a:r>
            <a:r>
              <a:rPr lang="en-US" sz="1100" smtClean="0">
                <a:latin typeface="Arial" charset="0"/>
                <a:ea typeface="ＭＳ Ｐゴシック" pitchFamily="34" charset="-128"/>
                <a:cs typeface="Arial" charset="0"/>
              </a:rPr>
              <a:t>), do the exercise on pg. 264, “Begin Filling in Your Business Plan.”</a:t>
            </a:r>
          </a:p>
          <a:p>
            <a:pPr>
              <a:lnSpc>
                <a:spcPct val="80000"/>
              </a:lnSpc>
              <a:buFontTx/>
              <a:buChar char="•"/>
            </a:pPr>
            <a:r>
              <a:rPr lang="en-US" sz="1100" smtClean="0">
                <a:latin typeface="Arial" charset="0"/>
                <a:ea typeface="ＭＳ Ｐゴシック" pitchFamily="34" charset="-128"/>
                <a:cs typeface="Arial" charset="0"/>
              </a:rPr>
              <a:t> Section 6.2: “Business Opportunity.” In BizTech or pgs. 265-266 in the </a:t>
            </a:r>
            <a:r>
              <a:rPr lang="en-US" sz="1100" i="1" smtClean="0">
                <a:latin typeface="Arial" charset="0"/>
                <a:ea typeface="ＭＳ Ｐゴシック" pitchFamily="34" charset="-128"/>
                <a:cs typeface="Arial" charset="0"/>
              </a:rPr>
              <a:t>Business Plan Project (Student Activity Workbook)</a:t>
            </a:r>
            <a:r>
              <a:rPr lang="en-US" sz="1100" smtClean="0">
                <a:latin typeface="Arial" charset="0"/>
                <a:ea typeface="ＭＳ Ｐゴシック" pitchFamily="34" charset="-128"/>
                <a:cs typeface="Arial" charset="0"/>
              </a:rPr>
              <a:t>. Leads you through a SWOT analysis of your business opportunity.</a:t>
            </a:r>
          </a:p>
          <a:p>
            <a:pPr>
              <a:lnSpc>
                <a:spcPct val="80000"/>
              </a:lnSpc>
            </a:pPr>
            <a:endParaRPr lang="en-US" sz="1100" smtClean="0">
              <a:latin typeface="Arial" charset="0"/>
              <a:ea typeface="ＭＳ Ｐゴシック" pitchFamily="34" charset="-128"/>
              <a:cs typeface="Arial" charset="0"/>
            </a:endParaRPr>
          </a:p>
          <a:p>
            <a:pPr>
              <a:lnSpc>
                <a:spcPct val="80000"/>
              </a:lnSpc>
            </a:pPr>
            <a:r>
              <a:rPr lang="en-US" sz="1100" b="1" i="1" u="sng" smtClean="0">
                <a:latin typeface="Arial" charset="0"/>
                <a:ea typeface="ＭＳ Ｐゴシック" pitchFamily="34" charset="-128"/>
                <a:cs typeface="Arial" charset="0"/>
              </a:rPr>
              <a:t>Teacher Notes:</a:t>
            </a:r>
          </a:p>
          <a:p>
            <a:pPr>
              <a:lnSpc>
                <a:spcPct val="80000"/>
              </a:lnSpc>
            </a:pPr>
            <a:r>
              <a:rPr lang="en-US" sz="1100" i="1" smtClean="0">
                <a:latin typeface="Arial" charset="0"/>
                <a:ea typeface="ＭＳ Ｐゴシック" pitchFamily="34" charset="-128"/>
                <a:cs typeface="Arial" charset="0"/>
              </a:rPr>
              <a:t>Related Experiential Exercises</a:t>
            </a:r>
          </a:p>
          <a:p>
            <a:pPr>
              <a:lnSpc>
                <a:spcPct val="80000"/>
              </a:lnSpc>
              <a:buFontTx/>
              <a:buChar char="•"/>
            </a:pPr>
            <a:r>
              <a:rPr lang="en-US" sz="1100" smtClean="0">
                <a:latin typeface="Arial" charset="0"/>
                <a:ea typeface="ＭＳ Ｐゴシック" pitchFamily="34" charset="-128"/>
                <a:cs typeface="Arial" charset="0"/>
              </a:rPr>
              <a:t> “Make Business Cards.” </a:t>
            </a:r>
            <a:r>
              <a:rPr lang="en-US" sz="1100" i="1" smtClean="0">
                <a:latin typeface="Arial" charset="0"/>
                <a:ea typeface="ＭＳ Ｐゴシック" pitchFamily="34" charset="-128"/>
                <a:cs typeface="Arial" charset="0"/>
              </a:rPr>
              <a:t>Teacher’s Wraparound Ed</a:t>
            </a:r>
            <a:r>
              <a:rPr lang="en-US" sz="1100" smtClean="0">
                <a:latin typeface="Arial" charset="0"/>
                <a:ea typeface="ＭＳ Ｐゴシック" pitchFamily="34" charset="-128"/>
                <a:cs typeface="Arial" charset="0"/>
              </a:rPr>
              <a:t>., pgs. 58-59. Students make business cards. Often students put their mission statement on their business cards.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a:lstStyle/>
          <a:p>
            <a:pPr>
              <a:lnSpc>
                <a:spcPct val="90000"/>
              </a:lnSpc>
            </a:pPr>
            <a:r>
              <a:rPr lang="en-US" sz="1000" b="1" i="1" u="sng" smtClean="0">
                <a:latin typeface="Arial" charset="0"/>
                <a:ea typeface="ＭＳ Ｐゴシック" pitchFamily="34" charset="-128"/>
                <a:cs typeface="Arial" charset="0"/>
              </a:rPr>
              <a:t>Student Notes:</a:t>
            </a:r>
          </a:p>
          <a:p>
            <a:pPr>
              <a:lnSpc>
                <a:spcPct val="90000"/>
              </a:lnSpc>
              <a:buFontTx/>
              <a:buChar char="•"/>
            </a:pPr>
            <a:r>
              <a:rPr lang="en-US" sz="1000" smtClean="0">
                <a:latin typeface="Arial" charset="0"/>
                <a:ea typeface="ＭＳ Ｐゴシック" pitchFamily="34" charset="-128"/>
                <a:cs typeface="Arial" charset="0"/>
              </a:rPr>
              <a:t> Chapters 1 (pgs. 4-21), 2 (pgs. 26-45), and 4 (pgs. 74-97) deal with the characteristics of an entrepreneur and specific knowledge and skills required by entrepreneurs.</a:t>
            </a:r>
          </a:p>
          <a:p>
            <a:pPr>
              <a:lnSpc>
                <a:spcPct val="90000"/>
              </a:lnSpc>
              <a:buFontTx/>
              <a:buChar char="•"/>
            </a:pPr>
            <a:r>
              <a:rPr lang="en-US" sz="1000" smtClean="0">
                <a:latin typeface="Arial" charset="0"/>
                <a:ea typeface="ＭＳ Ｐゴシック" pitchFamily="34" charset="-128"/>
                <a:cs typeface="Arial" charset="0"/>
              </a:rPr>
              <a:t> For qualifications, consider what you are passionate about and what unique knowledge you may possess. Assess not only your own skills, but those of your network of friends and family.</a:t>
            </a:r>
          </a:p>
          <a:p>
            <a:pPr>
              <a:lnSpc>
                <a:spcPct val="90000"/>
              </a:lnSpc>
            </a:pPr>
            <a:endParaRPr lang="en-US" sz="1000" smtClean="0">
              <a:latin typeface="Arial" charset="0"/>
              <a:ea typeface="ＭＳ Ｐゴシック" pitchFamily="34" charset="-128"/>
              <a:cs typeface="Arial" charset="0"/>
            </a:endParaRPr>
          </a:p>
          <a:p>
            <a:pPr>
              <a:lnSpc>
                <a:spcPct val="90000"/>
              </a:lnSpc>
            </a:pPr>
            <a:r>
              <a:rPr lang="en-US" sz="1000" i="1" smtClean="0">
                <a:latin typeface="Arial" charset="0"/>
                <a:ea typeface="ＭＳ Ｐゴシック" pitchFamily="34" charset="-128"/>
                <a:cs typeface="Arial" charset="0"/>
              </a:rPr>
              <a:t>Assessments</a:t>
            </a:r>
          </a:p>
          <a:p>
            <a:pPr>
              <a:lnSpc>
                <a:spcPct val="90000"/>
              </a:lnSpc>
              <a:buFontTx/>
              <a:buChar char="•"/>
            </a:pPr>
            <a:r>
              <a:rPr lang="en-US" sz="1000" smtClean="0">
                <a:latin typeface="Arial" charset="0"/>
                <a:ea typeface="ＭＳ Ｐゴシック" pitchFamily="34" charset="-128"/>
                <a:cs typeface="Arial" charset="0"/>
              </a:rPr>
              <a:t> Section 4.1: “Communicating in Business.” In BizTech or pgs. 248-250 in the </a:t>
            </a:r>
            <a:r>
              <a:rPr lang="en-US" sz="1000" i="1" smtClean="0">
                <a:latin typeface="Arial" charset="0"/>
                <a:ea typeface="ＭＳ Ｐゴシック" pitchFamily="34" charset="-128"/>
                <a:cs typeface="Arial" charset="0"/>
              </a:rPr>
              <a:t>Business Plan Project (Student Activity Workbook)</a:t>
            </a:r>
            <a:r>
              <a:rPr lang="en-US" sz="1000" smtClean="0">
                <a:latin typeface="Arial" charset="0"/>
                <a:ea typeface="ＭＳ Ｐゴシック" pitchFamily="34" charset="-128"/>
                <a:cs typeface="Arial" charset="0"/>
              </a:rPr>
              <a:t>. </a:t>
            </a:r>
            <a:endParaRPr lang="en-US" sz="1000" i="1" smtClean="0">
              <a:latin typeface="Arial" charset="0"/>
              <a:ea typeface="ＭＳ Ｐゴシック" pitchFamily="34" charset="-128"/>
              <a:cs typeface="Arial" charset="0"/>
            </a:endParaRPr>
          </a:p>
          <a:p>
            <a:pPr>
              <a:lnSpc>
                <a:spcPct val="90000"/>
              </a:lnSpc>
              <a:buFontTx/>
              <a:buChar char="•"/>
            </a:pPr>
            <a:r>
              <a:rPr lang="en-US" sz="1000" smtClean="0">
                <a:latin typeface="Arial" charset="0"/>
                <a:ea typeface="ＭＳ Ｐゴシック" pitchFamily="34" charset="-128"/>
                <a:cs typeface="Arial" charset="0"/>
              </a:rPr>
              <a:t> Section 4.2: “Assessment: Negotiating.”  In BizTech or pgs. 252-253 in the </a:t>
            </a:r>
            <a:r>
              <a:rPr lang="en-US" sz="1000" i="1" smtClean="0">
                <a:latin typeface="Arial" charset="0"/>
                <a:ea typeface="ＭＳ Ｐゴシック" pitchFamily="34" charset="-128"/>
                <a:cs typeface="Arial" charset="0"/>
              </a:rPr>
              <a:t>Business Plan Project (Student Activity Workbook)</a:t>
            </a:r>
            <a:r>
              <a:rPr lang="en-US" sz="1000" smtClean="0">
                <a:latin typeface="Arial" charset="0"/>
                <a:ea typeface="ＭＳ Ｐゴシック" pitchFamily="34" charset="-128"/>
                <a:cs typeface="Arial" charset="0"/>
              </a:rPr>
              <a:t>. </a:t>
            </a:r>
            <a:endParaRPr lang="en-US" sz="1000" i="1" smtClean="0">
              <a:latin typeface="Arial" charset="0"/>
              <a:ea typeface="ＭＳ Ｐゴシック" pitchFamily="34" charset="-128"/>
              <a:cs typeface="Arial" charset="0"/>
            </a:endParaRPr>
          </a:p>
          <a:p>
            <a:pPr>
              <a:lnSpc>
                <a:spcPct val="90000"/>
              </a:lnSpc>
            </a:pPr>
            <a:endParaRPr lang="en-US" sz="1000" smtClean="0">
              <a:latin typeface="Arial" charset="0"/>
              <a:ea typeface="ＭＳ Ｐゴシック" pitchFamily="34" charset="-128"/>
              <a:cs typeface="Arial" charset="0"/>
            </a:endParaRPr>
          </a:p>
          <a:p>
            <a:pPr>
              <a:lnSpc>
                <a:spcPct val="90000"/>
              </a:lnSpc>
            </a:pPr>
            <a:r>
              <a:rPr lang="en-US" sz="1000" b="1" i="1" u="sng" smtClean="0">
                <a:latin typeface="Arial" charset="0"/>
                <a:ea typeface="ＭＳ Ｐゴシック" pitchFamily="34" charset="-128"/>
                <a:cs typeface="Arial" charset="0"/>
              </a:rPr>
              <a:t>Teacher Notes:</a:t>
            </a:r>
          </a:p>
          <a:p>
            <a:pPr>
              <a:lnSpc>
                <a:spcPct val="90000"/>
              </a:lnSpc>
            </a:pPr>
            <a:r>
              <a:rPr lang="en-US" sz="1000" i="1" smtClean="0">
                <a:latin typeface="Arial" charset="0"/>
                <a:ea typeface="ＭＳ Ｐゴシック" pitchFamily="34" charset="-128"/>
                <a:cs typeface="Arial" charset="0"/>
              </a:rPr>
              <a:t>Related Experiential Exercises</a:t>
            </a:r>
          </a:p>
          <a:p>
            <a:pPr>
              <a:lnSpc>
                <a:spcPct val="90000"/>
              </a:lnSpc>
              <a:buFontTx/>
              <a:buChar char="•"/>
            </a:pPr>
            <a:r>
              <a:rPr lang="en-US" sz="1000" smtClean="0">
                <a:latin typeface="Arial" charset="0"/>
                <a:ea typeface="ＭＳ Ｐゴシック" pitchFamily="34" charset="-128"/>
                <a:cs typeface="Arial" charset="0"/>
              </a:rPr>
              <a:t> “Negotiation Game.” </a:t>
            </a:r>
            <a:r>
              <a:rPr lang="en-US" sz="1000" i="1" smtClean="0">
                <a:latin typeface="Arial" charset="0"/>
                <a:ea typeface="ＭＳ Ｐゴシック" pitchFamily="34" charset="-128"/>
                <a:cs typeface="Arial" charset="0"/>
              </a:rPr>
              <a:t>Teacher’s Wraparound Ed.,</a:t>
            </a:r>
            <a:r>
              <a:rPr lang="en-US" sz="1000" smtClean="0">
                <a:latin typeface="Arial" charset="0"/>
                <a:ea typeface="ＭＳ Ｐゴシック" pitchFamily="34" charset="-128"/>
                <a:cs typeface="Arial" charset="0"/>
              </a:rPr>
              <a:t> pgs. 88-89. </a:t>
            </a:r>
          </a:p>
          <a:p>
            <a:pPr>
              <a:lnSpc>
                <a:spcPct val="90000"/>
              </a:lnSpc>
            </a:pPr>
            <a:endParaRPr lang="en-US" sz="1000" i="1" smtClean="0">
              <a:latin typeface="Arial" charset="0"/>
              <a:ea typeface="ＭＳ Ｐゴシック" pitchFamily="34" charset="-128"/>
              <a:cs typeface="Arial" charset="0"/>
            </a:endParaRPr>
          </a:p>
          <a:p>
            <a:pPr>
              <a:lnSpc>
                <a:spcPct val="90000"/>
              </a:lnSpc>
            </a:pPr>
            <a:r>
              <a:rPr lang="en-US" sz="1000" i="1" smtClean="0">
                <a:latin typeface="Arial" charset="0"/>
                <a:ea typeface="ＭＳ Ｐゴシック" pitchFamily="34" charset="-128"/>
                <a:cs typeface="Arial" charset="0"/>
              </a:rPr>
              <a:t>Other Activities</a:t>
            </a:r>
          </a:p>
          <a:p>
            <a:pPr algn="just">
              <a:lnSpc>
                <a:spcPct val="90000"/>
              </a:lnSpc>
              <a:buFontTx/>
              <a:buChar char="•"/>
            </a:pPr>
            <a:r>
              <a:rPr lang="en-US" sz="1000" smtClean="0">
                <a:latin typeface="Arial" charset="0"/>
                <a:ea typeface="ＭＳ Ｐゴシック" pitchFamily="34" charset="-128"/>
                <a:cs typeface="Arial" charset="0"/>
              </a:rPr>
              <a:t> “Personal SWOT Analysis.” Have students to a personal SWOT analysis. You may have to teach the SWOT analysis (covered on pgs. 158-160).</a:t>
            </a:r>
          </a:p>
          <a:p>
            <a:pPr algn="just">
              <a:lnSpc>
                <a:spcPct val="90000"/>
              </a:lnSpc>
              <a:buFontTx/>
              <a:buChar char="•"/>
            </a:pPr>
            <a:r>
              <a:rPr lang="en-US" sz="1000" smtClean="0">
                <a:latin typeface="Arial" charset="0"/>
                <a:ea typeface="ＭＳ Ｐゴシック" pitchFamily="34" charset="-128"/>
                <a:cs typeface="Arial" charset="0"/>
              </a:rPr>
              <a:t> “Asset-Based Development.” Interview someone with a job about what he or she does during a typical work day. As you conduct the interview make not of the person’s skills and positive characteristics required for the job. After the interview, write down that person’s qualifications for the work they do.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endParaRPr lang="en-US" smtClean="0">
              <a:latin typeface="Arial" charset="0"/>
              <a:ea typeface="ＭＳ Ｐゴシック" pitchFamily="34" charset="-128"/>
              <a:cs typeface="Arial" charset="0"/>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13E8CA84-5E57-4D24-BC17-E5EDDB2683AB}" type="slidenum">
              <a:rPr lang="en-US" smtClean="0">
                <a:latin typeface="Arial" charset="0"/>
                <a:cs typeface="Arial" charset="0"/>
              </a:rPr>
              <a:pPr/>
              <a:t>6</a:t>
            </a:fld>
            <a:endParaRPr lang="en-US"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a:lstStyle/>
          <a:p>
            <a:pPr>
              <a:lnSpc>
                <a:spcPct val="80000"/>
              </a:lnSpc>
            </a:pPr>
            <a:r>
              <a:rPr lang="en-US" sz="800" b="1" u="sng" smtClean="0">
                <a:latin typeface="Arial" charset="0"/>
                <a:ea typeface="ＭＳ Ｐゴシック" pitchFamily="34" charset="-128"/>
                <a:cs typeface="Arial" charset="0"/>
              </a:rPr>
              <a:t>Student Notes:</a:t>
            </a:r>
          </a:p>
          <a:p>
            <a:pPr>
              <a:lnSpc>
                <a:spcPct val="80000"/>
              </a:lnSpc>
              <a:buFontTx/>
              <a:buChar char="•"/>
            </a:pPr>
            <a:r>
              <a:rPr lang="en-US" sz="800" smtClean="0">
                <a:latin typeface="Arial" charset="0"/>
                <a:ea typeface="ＭＳ Ｐゴシック" pitchFamily="34" charset="-128"/>
                <a:cs typeface="Arial" charset="0"/>
              </a:rPr>
              <a:t> Market research is covered in Section 7.1 (pgs. 167-175).</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Business Plan Exercises</a:t>
            </a:r>
            <a:endParaRPr lang="en-US" sz="800" smtClean="0">
              <a:latin typeface="Arial" charset="0"/>
              <a:ea typeface="ＭＳ Ｐゴシック" pitchFamily="34" charset="-128"/>
              <a:cs typeface="Arial" charset="0"/>
            </a:endParaRPr>
          </a:p>
          <a:p>
            <a:pPr>
              <a:lnSpc>
                <a:spcPct val="80000"/>
              </a:lnSpc>
            </a:pPr>
            <a:r>
              <a:rPr lang="en-US" sz="800" smtClean="0">
                <a:latin typeface="Arial" charset="0"/>
                <a:ea typeface="ＭＳ Ｐゴシック" pitchFamily="34" charset="-128"/>
                <a:cs typeface="Arial" charset="0"/>
              </a:rPr>
              <a:t>This slide relates to the following business plan exercises:</a:t>
            </a:r>
            <a:endParaRPr lang="en-US" sz="800" i="1"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Section 7.1: “Market Research.” In BizTech or pgs. 267-269 in the </a:t>
            </a:r>
            <a:r>
              <a:rPr lang="en-US" sz="800" i="1" smtClean="0">
                <a:latin typeface="Arial" charset="0"/>
                <a:ea typeface="ＭＳ Ｐゴシック" pitchFamily="34" charset="-128"/>
                <a:cs typeface="Arial" charset="0"/>
              </a:rPr>
              <a:t>Business Plan Project (Student Activity Workbook)</a:t>
            </a:r>
            <a:r>
              <a:rPr lang="en-US" sz="800" smtClean="0">
                <a:latin typeface="Arial" charset="0"/>
                <a:ea typeface="ＭＳ Ｐゴシック" pitchFamily="34" charset="-128"/>
                <a:cs typeface="Arial" charset="0"/>
              </a:rPr>
              <a:t>.</a:t>
            </a:r>
          </a:p>
          <a:p>
            <a:pPr>
              <a:lnSpc>
                <a:spcPct val="80000"/>
              </a:lnSpc>
              <a:buFontTx/>
              <a:buChar char="•"/>
            </a:pPr>
            <a:endParaRPr lang="en-US" sz="800"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Online Sources of Marketing Information</a:t>
            </a:r>
          </a:p>
          <a:p>
            <a:pPr>
              <a:lnSpc>
                <a:spcPct val="80000"/>
              </a:lnSpc>
              <a:buFontTx/>
              <a:buChar char="•"/>
            </a:pPr>
            <a:r>
              <a:rPr lang="en-US" sz="800" smtClean="0">
                <a:latin typeface="Arial" charset="0"/>
                <a:ea typeface="ＭＳ Ｐゴシック" pitchFamily="34" charset="-128"/>
                <a:cs typeface="Arial" charset="0"/>
              </a:rPr>
              <a:t> www.bizstats.org – For information on specific industries (such as average sales, average Return on Sales, etc.)</a:t>
            </a:r>
          </a:p>
          <a:p>
            <a:pPr>
              <a:lnSpc>
                <a:spcPct val="80000"/>
              </a:lnSpc>
              <a:buFontTx/>
              <a:buChar char="•"/>
            </a:pPr>
            <a:r>
              <a:rPr lang="en-US" sz="800" smtClean="0">
                <a:latin typeface="Arial" charset="0"/>
                <a:ea typeface="ＭＳ Ｐゴシック" pitchFamily="34" charset="-128"/>
                <a:cs typeface="Arial" charset="0"/>
              </a:rPr>
              <a:t> www.zipskinny.com – Provides a detailed profile of a market by ZIP code</a:t>
            </a:r>
          </a:p>
          <a:p>
            <a:pPr>
              <a:lnSpc>
                <a:spcPct val="80000"/>
              </a:lnSpc>
              <a:buFontTx/>
              <a:buChar char="•"/>
            </a:pPr>
            <a:r>
              <a:rPr lang="en-US" sz="800" smtClean="0">
                <a:latin typeface="Arial" charset="0"/>
                <a:ea typeface="ＭＳ Ｐゴシック" pitchFamily="34" charset="-128"/>
                <a:cs typeface="Arial" charset="0"/>
              </a:rPr>
              <a:t> www.chamber of commerce.com – Local demographic info and business support services</a:t>
            </a:r>
          </a:p>
          <a:p>
            <a:pPr>
              <a:lnSpc>
                <a:spcPct val="80000"/>
              </a:lnSpc>
              <a:buFontTx/>
              <a:buChar char="•"/>
            </a:pPr>
            <a:r>
              <a:rPr lang="en-US" sz="800" smtClean="0">
                <a:latin typeface="Arial" charset="0"/>
                <a:ea typeface="ＭＳ Ｐゴシック" pitchFamily="34" charset="-128"/>
                <a:cs typeface="Arial" charset="0"/>
              </a:rPr>
              <a:t> www.census.gov – Click “American Fact Finder” for search options.</a:t>
            </a:r>
          </a:p>
          <a:p>
            <a:pPr>
              <a:lnSpc>
                <a:spcPct val="80000"/>
              </a:lnSpc>
              <a:buFontTx/>
              <a:buChar char="•"/>
            </a:pPr>
            <a:r>
              <a:rPr lang="en-US" sz="800" smtClean="0">
                <a:latin typeface="Arial" charset="0"/>
                <a:ea typeface="ＭＳ Ｐゴシック" pitchFamily="34" charset="-128"/>
                <a:cs typeface="Arial" charset="0"/>
              </a:rPr>
              <a:t> www.claritas.com – Focuses on market segmentation.</a:t>
            </a: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Calculating the Target Market</a:t>
            </a:r>
          </a:p>
          <a:p>
            <a:pPr>
              <a:lnSpc>
                <a:spcPct val="80000"/>
              </a:lnSpc>
              <a:buFontTx/>
              <a:buChar char="•"/>
            </a:pPr>
            <a:r>
              <a:rPr lang="en-US" sz="800" smtClean="0">
                <a:latin typeface="Arial" charset="0"/>
                <a:ea typeface="ＭＳ Ｐゴシック" pitchFamily="34" charset="-128"/>
                <a:cs typeface="Arial" charset="0"/>
              </a:rPr>
              <a:t> Multiply the Total Population by the percentage of the population with the characteristics of the target market (age, gender, average household income, etc.). </a:t>
            </a: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Calculating the Potential Market Size</a:t>
            </a:r>
          </a:p>
          <a:p>
            <a:pPr>
              <a:lnSpc>
                <a:spcPct val="80000"/>
              </a:lnSpc>
              <a:buFontTx/>
              <a:buChar char="•"/>
            </a:pPr>
            <a:r>
              <a:rPr lang="en-US" sz="800" smtClean="0">
                <a:latin typeface="Arial" charset="0"/>
                <a:ea typeface="ＭＳ Ｐゴシック" pitchFamily="34" charset="-128"/>
                <a:cs typeface="Arial" charset="0"/>
              </a:rPr>
              <a:t> Research a sample of your target market to see what percentage would be willing to try your product or service. Multiply the Target Market by the percentage who would be willing to try your product/service. </a:t>
            </a:r>
            <a:endParaRPr lang="en-US" sz="800" i="1" smtClean="0">
              <a:latin typeface="Arial" charset="0"/>
              <a:ea typeface="ＭＳ Ｐゴシック" pitchFamily="34" charset="-128"/>
              <a:cs typeface="Arial" charset="0"/>
            </a:endParaRP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Multiple Markets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This slide analyzes one market, but a business can have multiple markets. For the purposes of this business plan, use this slide to analyze </a:t>
            </a:r>
            <a:r>
              <a:rPr lang="en-US" sz="800" i="1" smtClean="0">
                <a:latin typeface="Arial" charset="0"/>
                <a:ea typeface="ＭＳ Ｐゴシック" pitchFamily="34" charset="-128"/>
                <a:cs typeface="Arial" charset="0"/>
              </a:rPr>
              <a:t>only</a:t>
            </a:r>
            <a:r>
              <a:rPr lang="en-US" sz="800" smtClean="0">
                <a:latin typeface="Arial" charset="0"/>
                <a:ea typeface="ＭＳ Ｐゴシック" pitchFamily="34" charset="-128"/>
                <a:cs typeface="Arial" charset="0"/>
              </a:rPr>
              <a:t> the primary market.  </a:t>
            </a: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Period of Time</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In the course of the five years covered by a typical Business Plan, a business’s market can change. For the purposes of this business plan, use this slide to analyze your market for the first year </a:t>
            </a:r>
            <a:r>
              <a:rPr lang="en-US" sz="800" i="1" smtClean="0">
                <a:latin typeface="Arial" charset="0"/>
                <a:ea typeface="ＭＳ Ｐゴシック" pitchFamily="34" charset="-128"/>
                <a:cs typeface="Arial" charset="0"/>
              </a:rPr>
              <a:t>only.</a:t>
            </a:r>
          </a:p>
          <a:p>
            <a:pPr>
              <a:lnSpc>
                <a:spcPct val="80000"/>
              </a:lnSpc>
            </a:pPr>
            <a:endParaRPr lang="en-US" sz="800" smtClean="0">
              <a:latin typeface="Arial" charset="0"/>
              <a:ea typeface="ＭＳ Ｐゴシック" pitchFamily="34" charset="-128"/>
              <a:cs typeface="Arial" charset="0"/>
            </a:endParaRPr>
          </a:p>
          <a:p>
            <a:pPr>
              <a:lnSpc>
                <a:spcPct val="80000"/>
              </a:lnSpc>
            </a:pPr>
            <a:r>
              <a:rPr lang="en-US" sz="800" b="1" u="sng" smtClean="0">
                <a:latin typeface="Arial" charset="0"/>
                <a:ea typeface="ＭＳ Ｐゴシック" pitchFamily="34" charset="-128"/>
                <a:cs typeface="Arial" charset="0"/>
              </a:rPr>
              <a:t>Teacher Notes:</a:t>
            </a:r>
          </a:p>
          <a:p>
            <a:pPr>
              <a:lnSpc>
                <a:spcPct val="80000"/>
              </a:lnSpc>
            </a:pPr>
            <a:r>
              <a:rPr lang="en-US" sz="800" i="1" smtClean="0">
                <a:latin typeface="Arial" charset="0"/>
                <a:ea typeface="ＭＳ Ｐゴシック" pitchFamily="34" charset="-128"/>
                <a:cs typeface="Arial" charset="0"/>
              </a:rPr>
              <a:t>Related Experiential Exercises</a:t>
            </a:r>
          </a:p>
          <a:p>
            <a:pPr>
              <a:lnSpc>
                <a:spcPct val="80000"/>
              </a:lnSpc>
              <a:buFontTx/>
              <a:buChar char="•"/>
            </a:pPr>
            <a:r>
              <a:rPr lang="en-US" sz="800" smtClean="0">
                <a:latin typeface="Arial" charset="0"/>
                <a:ea typeface="ＭＳ Ｐゴシック" pitchFamily="34" charset="-128"/>
                <a:cs typeface="Arial" charset="0"/>
              </a:rPr>
              <a:t> “Chocolate Bar Market Research Activity.” </a:t>
            </a:r>
            <a:r>
              <a:rPr lang="en-US" sz="800" i="1" smtClean="0">
                <a:latin typeface="Arial" charset="0"/>
                <a:ea typeface="ＭＳ Ｐゴシック" pitchFamily="34" charset="-128"/>
                <a:cs typeface="Arial" charset="0"/>
              </a:rPr>
              <a:t>Teacher’s Wraparound Ed.,</a:t>
            </a:r>
            <a:r>
              <a:rPr lang="en-US" sz="800" smtClean="0">
                <a:latin typeface="Arial" charset="0"/>
                <a:ea typeface="ＭＳ Ｐゴシック" pitchFamily="34" charset="-128"/>
                <a:cs typeface="Arial" charset="0"/>
              </a:rPr>
              <a:t> pgs. 180-181.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p:spPr>
      </p:sp>
      <p:sp>
        <p:nvSpPr>
          <p:cNvPr id="39939" name="Rectangle 3"/>
          <p:cNvSpPr>
            <a:spLocks noGrp="1"/>
          </p:cNvSpPr>
          <p:nvPr>
            <p:ph type="body" idx="1"/>
          </p:nvPr>
        </p:nvSpPr>
        <p:spPr bwMode="auto">
          <a:noFill/>
        </p:spPr>
        <p:txBody>
          <a:bodyPr/>
          <a:lstStyle/>
          <a:p>
            <a:pPr>
              <a:lnSpc>
                <a:spcPct val="80000"/>
              </a:lnSpc>
            </a:pPr>
            <a:r>
              <a:rPr lang="en-US" sz="900" b="1" u="sng" smtClean="0">
                <a:latin typeface="Arial" charset="0"/>
                <a:ea typeface="ＭＳ Ｐゴシック" pitchFamily="34" charset="-128"/>
                <a:cs typeface="Arial" charset="0"/>
              </a:rPr>
              <a:t>Student Notes:</a:t>
            </a:r>
          </a:p>
          <a:p>
            <a:pPr>
              <a:lnSpc>
                <a:spcPct val="80000"/>
              </a:lnSpc>
              <a:buFontTx/>
              <a:buChar char="•"/>
            </a:pPr>
            <a:r>
              <a:rPr lang="en-US" sz="900" smtClean="0">
                <a:latin typeface="Arial" charset="0"/>
                <a:ea typeface="ＭＳ Ｐゴシック" pitchFamily="34" charset="-128"/>
                <a:cs typeface="Arial" charset="0"/>
              </a:rPr>
              <a:t> Targeting your market is covered in Section 7.2 (pgs. 177-186). </a:t>
            </a:r>
          </a:p>
          <a:p>
            <a:pPr>
              <a:lnSpc>
                <a:spcPct val="80000"/>
              </a:lnSpc>
            </a:pPr>
            <a:endParaRPr lang="en-US" sz="900" smtClean="0">
              <a:latin typeface="Arial" charset="0"/>
              <a:ea typeface="ＭＳ Ｐゴシック" pitchFamily="34" charset="-128"/>
              <a:cs typeface="Arial" charset="0"/>
            </a:endParaRPr>
          </a:p>
          <a:p>
            <a:pPr>
              <a:lnSpc>
                <a:spcPct val="80000"/>
              </a:lnSpc>
            </a:pPr>
            <a:r>
              <a:rPr lang="en-US" sz="900" i="1" smtClean="0">
                <a:latin typeface="Arial" charset="0"/>
                <a:ea typeface="ＭＳ Ｐゴシック" pitchFamily="34" charset="-128"/>
                <a:cs typeface="Arial" charset="0"/>
              </a:rPr>
              <a:t>Business Plan Exercises</a:t>
            </a:r>
            <a:endParaRPr lang="en-US" sz="900" smtClean="0">
              <a:latin typeface="Arial" charset="0"/>
              <a:ea typeface="ＭＳ Ｐゴシック" pitchFamily="34" charset="-128"/>
              <a:cs typeface="Arial" charset="0"/>
            </a:endParaRPr>
          </a:p>
          <a:p>
            <a:pPr>
              <a:lnSpc>
                <a:spcPct val="80000"/>
              </a:lnSpc>
            </a:pPr>
            <a:r>
              <a:rPr lang="en-US" sz="900" smtClean="0">
                <a:latin typeface="Arial" charset="0"/>
                <a:ea typeface="ＭＳ Ｐゴシック" pitchFamily="34" charset="-128"/>
                <a:cs typeface="Arial" charset="0"/>
              </a:rPr>
              <a:t>This slide relates to the following business plan exercises:</a:t>
            </a:r>
            <a:endParaRPr lang="en-US" sz="900" i="1" smtClean="0">
              <a:latin typeface="Arial" charset="0"/>
              <a:ea typeface="ＭＳ Ｐゴシック" pitchFamily="34" charset="-128"/>
              <a:cs typeface="Arial" charset="0"/>
            </a:endParaRPr>
          </a:p>
          <a:p>
            <a:pPr>
              <a:lnSpc>
                <a:spcPct val="80000"/>
              </a:lnSpc>
              <a:buFontTx/>
              <a:buChar char="•"/>
            </a:pPr>
            <a:r>
              <a:rPr lang="en-US" sz="900" smtClean="0">
                <a:latin typeface="Arial" charset="0"/>
                <a:ea typeface="ＭＳ Ｐゴシック" pitchFamily="34" charset="-128"/>
                <a:cs typeface="Arial" charset="0"/>
              </a:rPr>
              <a:t> Section 7.2: “Competition” and “Competitive Advantage.” In BizTech or pgs. 270-273 in the </a:t>
            </a:r>
            <a:r>
              <a:rPr lang="en-US" sz="900" i="1" smtClean="0">
                <a:latin typeface="Arial" charset="0"/>
                <a:ea typeface="ＭＳ Ｐゴシック" pitchFamily="34" charset="-128"/>
                <a:cs typeface="Arial" charset="0"/>
              </a:rPr>
              <a:t>Business Plan Project (Student Activity Workbook)</a:t>
            </a:r>
            <a:r>
              <a:rPr lang="en-US" sz="900" smtClean="0">
                <a:latin typeface="Arial" charset="0"/>
                <a:ea typeface="ＭＳ Ｐゴシック" pitchFamily="34" charset="-128"/>
                <a:cs typeface="Arial" charset="0"/>
              </a:rPr>
              <a:t>.</a:t>
            </a:r>
          </a:p>
          <a:p>
            <a:pPr>
              <a:lnSpc>
                <a:spcPct val="80000"/>
              </a:lnSpc>
            </a:pPr>
            <a:endParaRPr lang="en-US" sz="900" smtClean="0">
              <a:latin typeface="Arial" charset="0"/>
              <a:ea typeface="ＭＳ Ｐゴシック" pitchFamily="34" charset="-128"/>
              <a:cs typeface="Arial" charset="0"/>
            </a:endParaRPr>
          </a:p>
          <a:p>
            <a:pPr>
              <a:lnSpc>
                <a:spcPct val="80000"/>
              </a:lnSpc>
            </a:pPr>
            <a:r>
              <a:rPr lang="en-US" sz="900" i="1" smtClean="0">
                <a:latin typeface="Arial" charset="0"/>
                <a:ea typeface="ＭＳ Ｐゴシック" pitchFamily="34" charset="-128"/>
                <a:cs typeface="Arial" charset="0"/>
              </a:rPr>
              <a:t>Greatest Strength/Greatest Weakness</a:t>
            </a:r>
          </a:p>
          <a:p>
            <a:pPr>
              <a:lnSpc>
                <a:spcPct val="80000"/>
              </a:lnSpc>
              <a:buFontTx/>
              <a:buChar char="•"/>
            </a:pPr>
            <a:r>
              <a:rPr lang="en-US" sz="900" smtClean="0">
                <a:latin typeface="Arial" charset="0"/>
                <a:ea typeface="ＭＳ Ｐゴシック" pitchFamily="34" charset="-128"/>
                <a:cs typeface="Arial" charset="0"/>
              </a:rPr>
              <a:t> In relation to your business, what is your major competitor’s the greatest strength? Greatest weakness?</a:t>
            </a:r>
          </a:p>
          <a:p>
            <a:pPr>
              <a:lnSpc>
                <a:spcPct val="80000"/>
              </a:lnSpc>
              <a:buFontTx/>
              <a:buChar char="•"/>
            </a:pPr>
            <a:r>
              <a:rPr lang="en-US" sz="900" smtClean="0">
                <a:latin typeface="Arial" charset="0"/>
                <a:ea typeface="ＭＳ Ｐゴシック" pitchFamily="34" charset="-128"/>
                <a:cs typeface="Arial" charset="0"/>
              </a:rPr>
              <a:t> Your competitive advantage should be positioned to exploit a competitor’s weakness or a consumer need/want being neglected by other competitors. It may include strategy the competition can’t duplicate very easily. It should be sustainable competitive advantage that goes beyond price.</a:t>
            </a:r>
          </a:p>
          <a:p>
            <a:pPr>
              <a:lnSpc>
                <a:spcPct val="80000"/>
              </a:lnSpc>
            </a:pPr>
            <a:endParaRPr lang="en-US" sz="900" smtClean="0">
              <a:latin typeface="Arial" charset="0"/>
              <a:ea typeface="ＭＳ Ｐゴシック" pitchFamily="34" charset="-128"/>
              <a:cs typeface="Arial" charset="0"/>
            </a:endParaRPr>
          </a:p>
          <a:p>
            <a:pPr>
              <a:lnSpc>
                <a:spcPct val="80000"/>
              </a:lnSpc>
            </a:pPr>
            <a:r>
              <a:rPr lang="en-US" sz="900" i="1" smtClean="0">
                <a:latin typeface="Arial" charset="0"/>
                <a:ea typeface="ＭＳ Ｐゴシック" pitchFamily="34" charset="-128"/>
                <a:cs typeface="Arial" charset="0"/>
              </a:rPr>
              <a:t>Possible Research Site</a:t>
            </a:r>
          </a:p>
          <a:p>
            <a:pPr>
              <a:lnSpc>
                <a:spcPct val="80000"/>
              </a:lnSpc>
              <a:buFontTx/>
              <a:buChar char="•"/>
            </a:pPr>
            <a:r>
              <a:rPr lang="en-US" sz="900" smtClean="0">
                <a:latin typeface="Arial" charset="0"/>
                <a:ea typeface="ＭＳ Ｐゴシック" pitchFamily="34" charset="-128"/>
                <a:cs typeface="Arial" charset="0"/>
              </a:rPr>
              <a:t> http://finance.yahoo.com – Provides information regarding major companies in various industries, as well as general industry information.</a:t>
            </a:r>
          </a:p>
          <a:p>
            <a:pPr>
              <a:lnSpc>
                <a:spcPct val="80000"/>
              </a:lnSpc>
            </a:pPr>
            <a:endParaRPr lang="en-US" sz="900" smtClean="0">
              <a:latin typeface="Arial" charset="0"/>
              <a:ea typeface="ＭＳ Ｐゴシック" pitchFamily="34" charset="-128"/>
              <a:cs typeface="Arial" charset="0"/>
            </a:endParaRPr>
          </a:p>
          <a:p>
            <a:pPr>
              <a:lnSpc>
                <a:spcPct val="80000"/>
              </a:lnSpc>
            </a:pPr>
            <a:r>
              <a:rPr lang="en-US" sz="900" b="1" u="sng" smtClean="0">
                <a:latin typeface="Arial" charset="0"/>
                <a:ea typeface="ＭＳ Ｐゴシック" pitchFamily="34" charset="-128"/>
                <a:cs typeface="Arial" charset="0"/>
              </a:rPr>
              <a:t>Teacher Notes:</a:t>
            </a:r>
          </a:p>
          <a:p>
            <a:pPr>
              <a:lnSpc>
                <a:spcPct val="80000"/>
              </a:lnSpc>
              <a:buFontTx/>
              <a:buChar char="•"/>
            </a:pPr>
            <a:r>
              <a:rPr lang="en-US" sz="900" smtClean="0">
                <a:latin typeface="Arial" charset="0"/>
                <a:ea typeface="ＭＳ Ｐゴシック" pitchFamily="34" charset="-128"/>
                <a:cs typeface="Arial" charset="0"/>
              </a:rPr>
              <a:t> The Competitive Advantage slide should be a critique of the top competitors. Coach your students to do some competitive research for competitors using yellow pages, Websites, talking to customers, etc. Ask students to focus on the issues of quality, price, location, brand, and unique knowledge.</a:t>
            </a:r>
          </a:p>
          <a:p>
            <a:pPr>
              <a:lnSpc>
                <a:spcPct val="80000"/>
              </a:lnSpc>
            </a:pPr>
            <a:endParaRPr lang="en-US" sz="900" smtClean="0">
              <a:latin typeface="Arial" charset="0"/>
              <a:ea typeface="ＭＳ Ｐゴシック" pitchFamily="34" charset="-128"/>
              <a:cs typeface="Arial" charset="0"/>
            </a:endParaRPr>
          </a:p>
          <a:p>
            <a:pPr>
              <a:lnSpc>
                <a:spcPct val="80000"/>
              </a:lnSpc>
            </a:pPr>
            <a:r>
              <a:rPr lang="en-US" sz="900" i="1" smtClean="0">
                <a:latin typeface="Arial" charset="0"/>
                <a:ea typeface="ＭＳ Ｐゴシック" pitchFamily="34" charset="-128"/>
                <a:cs typeface="Arial" charset="0"/>
              </a:rPr>
              <a:t>Related Experiential Exercises</a:t>
            </a:r>
          </a:p>
          <a:p>
            <a:pPr>
              <a:lnSpc>
                <a:spcPct val="80000"/>
              </a:lnSpc>
              <a:buFontTx/>
              <a:buChar char="•"/>
            </a:pPr>
            <a:r>
              <a:rPr lang="en-US" sz="900" smtClean="0">
                <a:latin typeface="Arial" charset="0"/>
                <a:ea typeface="ＭＳ Ｐゴシック" pitchFamily="34" charset="-128"/>
                <a:cs typeface="Arial" charset="0"/>
              </a:rPr>
              <a:t> “Magazine Game.” </a:t>
            </a:r>
            <a:r>
              <a:rPr lang="en-US" sz="900" i="1" smtClean="0">
                <a:latin typeface="Arial" charset="0"/>
                <a:ea typeface="ＭＳ Ｐゴシック" pitchFamily="34" charset="-128"/>
                <a:cs typeface="Arial" charset="0"/>
              </a:rPr>
              <a:t>Teacher’s Wraparound Ed.,</a:t>
            </a:r>
            <a:r>
              <a:rPr lang="en-US" sz="900" smtClean="0">
                <a:latin typeface="Arial" charset="0"/>
                <a:ea typeface="ＭＳ Ｐゴシック" pitchFamily="34" charset="-128"/>
                <a:cs typeface="Arial" charset="0"/>
              </a:rPr>
              <a:t> pgs. 212-213. </a:t>
            </a:r>
          </a:p>
          <a:p>
            <a:pPr>
              <a:lnSpc>
                <a:spcPct val="80000"/>
              </a:lnSpc>
              <a:buFontTx/>
              <a:buChar char="•"/>
            </a:pPr>
            <a:endParaRPr lang="en-US" sz="900" smtClean="0">
              <a:latin typeface="Arial" charset="0"/>
              <a:ea typeface="ＭＳ Ｐゴシック" pitchFamily="34" charset="-128"/>
              <a:cs typeface="Arial" charset="0"/>
            </a:endParaRPr>
          </a:p>
          <a:p>
            <a:pPr>
              <a:lnSpc>
                <a:spcPct val="80000"/>
              </a:lnSpc>
            </a:pPr>
            <a:r>
              <a:rPr lang="en-US" sz="900" i="1" smtClean="0">
                <a:latin typeface="Arial" charset="0"/>
                <a:ea typeface="ＭＳ Ｐゴシック" pitchFamily="34" charset="-128"/>
                <a:cs typeface="Arial" charset="0"/>
              </a:rPr>
              <a:t>Other Activities</a:t>
            </a:r>
          </a:p>
          <a:p>
            <a:pPr>
              <a:lnSpc>
                <a:spcPct val="80000"/>
              </a:lnSpc>
              <a:buFontTx/>
              <a:buChar char="•"/>
            </a:pPr>
            <a:r>
              <a:rPr lang="en-US" sz="900" smtClean="0">
                <a:latin typeface="Arial" charset="0"/>
                <a:ea typeface="ＭＳ Ｐゴシック" pitchFamily="34" charset="-128"/>
                <a:cs typeface="Arial" charset="0"/>
              </a:rPr>
              <a:t> “Competitor S.W.O.T. Analysis.”</a:t>
            </a:r>
            <a:r>
              <a:rPr lang="en-US" sz="900" i="1" smtClean="0">
                <a:latin typeface="Arial" charset="0"/>
                <a:ea typeface="ＭＳ Ｐゴシック" pitchFamily="34" charset="-128"/>
                <a:cs typeface="Arial" charset="0"/>
              </a:rPr>
              <a:t> </a:t>
            </a:r>
            <a:r>
              <a:rPr lang="en-US" sz="900" smtClean="0">
                <a:latin typeface="Arial" charset="0"/>
                <a:ea typeface="ＭＳ Ｐゴシック" pitchFamily="34" charset="-128"/>
                <a:cs typeface="Arial" charset="0"/>
              </a:rPr>
              <a:t>Have students to conduct a S.W.O.T. analysis of their top competitors. </a:t>
            </a:r>
          </a:p>
          <a:p>
            <a:pPr>
              <a:lnSpc>
                <a:spcPct val="80000"/>
              </a:lnSpc>
            </a:pPr>
            <a:endParaRPr lang="en-US" sz="900" smtClean="0">
              <a:latin typeface="Arial" charset="0"/>
              <a:ea typeface="ＭＳ Ｐゴシック" pitchFamily="34" charset="-128"/>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a:lnSpc>
                <a:spcPct val="80000"/>
              </a:lnSpc>
            </a:pPr>
            <a:r>
              <a:rPr lang="en-US" sz="800" b="1" u="sng" smtClean="0">
                <a:latin typeface="Arial" charset="0"/>
                <a:ea typeface="ＭＳ Ｐゴシック" pitchFamily="34" charset="-128"/>
                <a:cs typeface="Arial" charset="0"/>
              </a:rPr>
              <a:t>Student Notes: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Promoting Your Product is covered in Section 8.2 (pgs. 223-232).</a:t>
            </a:r>
          </a:p>
          <a:p>
            <a:pPr>
              <a:lnSpc>
                <a:spcPct val="80000"/>
              </a:lnSpc>
              <a:buFontTx/>
              <a:buChar char="•"/>
            </a:pPr>
            <a:r>
              <a:rPr lang="en-US" sz="800" smtClean="0">
                <a:latin typeface="Arial" charset="0"/>
                <a:ea typeface="ＭＳ Ｐゴシック" pitchFamily="34" charset="-128"/>
                <a:cs typeface="Arial" charset="0"/>
              </a:rPr>
              <a:t> The principles of personal selling are covered in Section 9.1 (pgs. 239-247).</a:t>
            </a:r>
          </a:p>
          <a:p>
            <a:pPr>
              <a:lnSpc>
                <a:spcPct val="80000"/>
              </a:lnSpc>
              <a:buFontTx/>
              <a:buChar char="•"/>
            </a:pPr>
            <a:r>
              <a:rPr lang="en-US" sz="800" smtClean="0">
                <a:latin typeface="Arial" charset="0"/>
                <a:ea typeface="ＭＳ Ｐゴシック" pitchFamily="34" charset="-128"/>
                <a:cs typeface="Arial" charset="0"/>
              </a:rPr>
              <a:t> The Total Monthly Promotional Expenses will be shown on Slide 15, under “Advertising.”</a:t>
            </a:r>
          </a:p>
          <a:p>
            <a:pPr>
              <a:lnSpc>
                <a:spcPct val="80000"/>
              </a:lnSpc>
              <a:buFontTx/>
              <a:buChar char="•"/>
            </a:pPr>
            <a:r>
              <a:rPr lang="en-US" sz="800" smtClean="0">
                <a:latin typeface="Arial" charset="0"/>
                <a:ea typeface="ＭＳ Ｐゴシック" pitchFamily="34" charset="-128"/>
                <a:cs typeface="Arial" charset="0"/>
              </a:rPr>
              <a:t> Write keywords about your plan for using a particular type of promotion in the spaces provided. Show only the types of promotion you will be using. So, for instance, if you don’t plan on using “Sales Promotion,” don’t include it on your slide.</a:t>
            </a:r>
            <a:endParaRPr lang="en-US" sz="800" i="1" smtClean="0">
              <a:latin typeface="Arial" charset="0"/>
              <a:ea typeface="ＭＳ Ｐゴシック" pitchFamily="34" charset="-128"/>
              <a:cs typeface="Arial" charset="0"/>
            </a:endParaRP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Other Types of Promotional Expense</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This includes visual merchandising, public relations, and any other type of promotion not covered by the first four types.</a:t>
            </a:r>
            <a:endParaRPr lang="en-US" sz="800" i="1" smtClean="0">
              <a:latin typeface="Arial" charset="0"/>
              <a:ea typeface="ＭＳ Ｐゴシック" pitchFamily="34" charset="-128"/>
              <a:cs typeface="Arial" charset="0"/>
            </a:endParaRP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Business Plan Exercises</a:t>
            </a:r>
            <a:endParaRPr lang="en-US" sz="800" smtClean="0">
              <a:latin typeface="Arial" charset="0"/>
              <a:ea typeface="ＭＳ Ｐゴシック" pitchFamily="34" charset="-128"/>
              <a:cs typeface="Arial" charset="0"/>
            </a:endParaRPr>
          </a:p>
          <a:p>
            <a:pPr>
              <a:lnSpc>
                <a:spcPct val="80000"/>
              </a:lnSpc>
            </a:pPr>
            <a:r>
              <a:rPr lang="en-US" sz="800" smtClean="0">
                <a:latin typeface="Arial" charset="0"/>
                <a:ea typeface="ＭＳ Ｐゴシック" pitchFamily="34" charset="-128"/>
                <a:cs typeface="Arial" charset="0"/>
              </a:rPr>
              <a:t>This slide relates to the following business plan exercises:</a:t>
            </a:r>
          </a:p>
          <a:p>
            <a:pPr>
              <a:lnSpc>
                <a:spcPct val="80000"/>
              </a:lnSpc>
              <a:buFontTx/>
              <a:buChar char="•"/>
            </a:pPr>
            <a:r>
              <a:rPr lang="en-US" sz="800" smtClean="0">
                <a:latin typeface="Arial" charset="0"/>
                <a:ea typeface="ＭＳ Ｐゴシック" pitchFamily="34" charset="-128"/>
                <a:cs typeface="Arial" charset="0"/>
              </a:rPr>
              <a:t> Section 8.2: “Promotional Mix.” In BizTech or pgs. 281-287 in the </a:t>
            </a:r>
            <a:r>
              <a:rPr lang="en-US" sz="800" i="1" smtClean="0">
                <a:latin typeface="Arial" charset="0"/>
                <a:ea typeface="ＭＳ Ｐゴシック" pitchFamily="34" charset="-128"/>
                <a:cs typeface="Arial" charset="0"/>
              </a:rPr>
              <a:t>Business Plan Project (Student Activity Workbook)</a:t>
            </a:r>
            <a:r>
              <a:rPr lang="en-US" sz="800" smtClean="0">
                <a:latin typeface="Arial" charset="0"/>
                <a:ea typeface="ＭＳ Ｐゴシック" pitchFamily="34" charset="-128"/>
                <a:cs typeface="Arial" charset="0"/>
              </a:rPr>
              <a:t>.</a:t>
            </a:r>
          </a:p>
          <a:p>
            <a:pPr>
              <a:lnSpc>
                <a:spcPct val="80000"/>
              </a:lnSpc>
              <a:buFontTx/>
              <a:buChar char="•"/>
            </a:pPr>
            <a:r>
              <a:rPr lang="en-US" sz="800" smtClean="0">
                <a:latin typeface="Arial" charset="0"/>
                <a:ea typeface="ＭＳ Ｐゴシック" pitchFamily="34" charset="-128"/>
                <a:cs typeface="Arial" charset="0"/>
              </a:rPr>
              <a:t> Section 9.1: “Selling Your Product or Service.” In BizTech or pgs. 288-290 in the </a:t>
            </a:r>
            <a:r>
              <a:rPr lang="en-US" sz="800" i="1" smtClean="0">
                <a:latin typeface="Arial" charset="0"/>
                <a:ea typeface="ＭＳ Ｐゴシック" pitchFamily="34" charset="-128"/>
                <a:cs typeface="Arial" charset="0"/>
              </a:rPr>
              <a:t>Business Plan Project (Student Activity Workbook)</a:t>
            </a:r>
            <a:r>
              <a:rPr lang="en-US" sz="800" smtClean="0">
                <a:latin typeface="Arial" charset="0"/>
                <a:ea typeface="ＭＳ Ｐゴシック" pitchFamily="34" charset="-128"/>
                <a:cs typeface="Arial" charset="0"/>
              </a:rPr>
              <a:t>.</a:t>
            </a:r>
            <a:endParaRPr lang="en-US" sz="800" b="1" u="sng" smtClean="0">
              <a:latin typeface="Arial" charset="0"/>
              <a:ea typeface="ＭＳ Ｐゴシック" pitchFamily="34" charset="-128"/>
              <a:cs typeface="Arial" charset="0"/>
            </a:endParaRPr>
          </a:p>
          <a:p>
            <a:pPr>
              <a:lnSpc>
                <a:spcPct val="80000"/>
              </a:lnSpc>
            </a:pPr>
            <a:endParaRPr lang="en-US" sz="800" b="1" u="sng" smtClean="0">
              <a:latin typeface="Arial" charset="0"/>
              <a:ea typeface="ＭＳ Ｐゴシック" pitchFamily="34" charset="-128"/>
              <a:cs typeface="Arial" charset="0"/>
            </a:endParaRPr>
          </a:p>
          <a:p>
            <a:pPr>
              <a:lnSpc>
                <a:spcPct val="80000"/>
              </a:lnSpc>
            </a:pPr>
            <a:r>
              <a:rPr lang="en-US" sz="800" b="1" u="sng" smtClean="0">
                <a:latin typeface="Arial" charset="0"/>
                <a:ea typeface="ＭＳ Ｐゴシック" pitchFamily="34" charset="-128"/>
                <a:cs typeface="Arial" charset="0"/>
              </a:rPr>
              <a:t>Teacher Notes: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Students may need help reducing their concepts to the relatively small boxes. Explain that they are key words which students will more fully explain as they give the presentation.</a:t>
            </a:r>
            <a:endParaRPr lang="en-US" sz="800" i="1" smtClean="0">
              <a:latin typeface="Arial" charset="0"/>
              <a:ea typeface="ＭＳ Ｐゴシック" pitchFamily="34" charset="-128"/>
              <a:cs typeface="Arial" charset="0"/>
            </a:endParaRP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Related Experiential Exercises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“Mock Sales Call.” </a:t>
            </a:r>
            <a:r>
              <a:rPr lang="en-US" sz="800" i="1" smtClean="0">
                <a:latin typeface="Arial" charset="0"/>
                <a:ea typeface="ＭＳ Ｐゴシック" pitchFamily="34" charset="-128"/>
                <a:cs typeface="Arial" charset="0"/>
              </a:rPr>
              <a:t>Teacher’s Wraparound Ed.,</a:t>
            </a:r>
            <a:r>
              <a:rPr lang="en-US" sz="800" smtClean="0">
                <a:latin typeface="Arial" charset="0"/>
                <a:ea typeface="ＭＳ Ｐゴシック" pitchFamily="34" charset="-128"/>
                <a:cs typeface="Arial" charset="0"/>
              </a:rPr>
              <a:t> pgs. 240-241. </a:t>
            </a:r>
            <a:endParaRPr lang="en-US" sz="800" i="1" smtClean="0">
              <a:latin typeface="Arial" charset="0"/>
              <a:ea typeface="ＭＳ Ｐゴシック" pitchFamily="34" charset="-128"/>
              <a:cs typeface="Arial" charset="0"/>
            </a:endParaRPr>
          </a:p>
          <a:p>
            <a:pPr>
              <a:lnSpc>
                <a:spcPct val="80000"/>
              </a:lnSpc>
            </a:pPr>
            <a:endParaRPr lang="en-US" sz="800" i="1" smtClean="0">
              <a:latin typeface="Arial" charset="0"/>
              <a:ea typeface="ＭＳ Ｐゴシック" pitchFamily="34" charset="-128"/>
              <a:cs typeface="Arial" charset="0"/>
            </a:endParaRPr>
          </a:p>
          <a:p>
            <a:pPr>
              <a:lnSpc>
                <a:spcPct val="80000"/>
              </a:lnSpc>
            </a:pPr>
            <a:r>
              <a:rPr lang="en-US" sz="800" i="1" smtClean="0">
                <a:latin typeface="Arial" charset="0"/>
                <a:ea typeface="ＭＳ Ｐゴシック" pitchFamily="34" charset="-128"/>
                <a:cs typeface="Arial" charset="0"/>
              </a:rPr>
              <a:t>Other Activities</a:t>
            </a:r>
            <a:endParaRPr lang="en-US" sz="800" smtClean="0">
              <a:latin typeface="Arial" charset="0"/>
              <a:ea typeface="ＭＳ Ｐゴシック" pitchFamily="34" charset="-128"/>
              <a:cs typeface="Arial" charset="0"/>
            </a:endParaRPr>
          </a:p>
          <a:p>
            <a:pPr>
              <a:lnSpc>
                <a:spcPct val="80000"/>
              </a:lnSpc>
              <a:buFontTx/>
              <a:buChar char="•"/>
            </a:pPr>
            <a:r>
              <a:rPr lang="en-US" sz="800" smtClean="0">
                <a:latin typeface="Arial" charset="0"/>
                <a:ea typeface="ＭＳ Ｐゴシック" pitchFamily="34" charset="-128"/>
                <a:cs typeface="Arial" charset="0"/>
              </a:rPr>
              <a:t> “Guest Speaker.” Invite a guest speaker who is a specialist in marketing or advertising to speak to your class. Ask your Program Officer to help recruit the speaker.</a:t>
            </a:r>
          </a:p>
          <a:p>
            <a:pPr>
              <a:lnSpc>
                <a:spcPct val="80000"/>
              </a:lnSpc>
              <a:buFontTx/>
              <a:buChar char="•"/>
            </a:pPr>
            <a:r>
              <a:rPr lang="en-US" sz="800" smtClean="0">
                <a:latin typeface="Arial" charset="0"/>
                <a:ea typeface="ＭＳ Ｐゴシック" pitchFamily="34" charset="-128"/>
                <a:cs typeface="Arial" charset="0"/>
              </a:rPr>
              <a:t> “Brainstorming: Types of Promotion.</a:t>
            </a:r>
            <a:r>
              <a:rPr lang="en-US" sz="800" i="1" smtClean="0">
                <a:latin typeface="Arial" charset="0"/>
                <a:ea typeface="ＭＳ Ｐゴシック" pitchFamily="34" charset="-128"/>
                <a:cs typeface="Arial" charset="0"/>
              </a:rPr>
              <a:t>”  </a:t>
            </a:r>
            <a:r>
              <a:rPr lang="en-US" sz="800" smtClean="0">
                <a:latin typeface="Arial" charset="0"/>
                <a:ea typeface="ＭＳ Ｐゴシック" pitchFamily="34" charset="-128"/>
                <a:cs typeface="Arial" charset="0"/>
              </a:rPr>
              <a:t>Have students brainstorm the advantages and disadvantages of publicity, advertising, and online marketing.</a:t>
            </a:r>
          </a:p>
          <a:p>
            <a:pPr>
              <a:lnSpc>
                <a:spcPct val="80000"/>
              </a:lnSpc>
              <a:buFontTx/>
              <a:buChar char="•"/>
            </a:pPr>
            <a:r>
              <a:rPr lang="en-US" sz="800" smtClean="0">
                <a:latin typeface="Arial" charset="0"/>
                <a:ea typeface="ＭＳ Ｐゴシック" pitchFamily="34" charset="-128"/>
                <a:cs typeface="Arial" charset="0"/>
              </a:rPr>
              <a:t> “Press Releases.” Have students review newspapers, particularly local ones, for articles that they think were written from press releases. Discuss the articles as a class.</a:t>
            </a:r>
          </a:p>
          <a:p>
            <a:pPr>
              <a:lnSpc>
                <a:spcPct val="80000"/>
              </a:lnSpc>
              <a:buFontTx/>
              <a:buChar char="•"/>
            </a:pPr>
            <a:r>
              <a:rPr lang="en-US" sz="800" smtClean="0">
                <a:latin typeface="Arial" charset="0"/>
                <a:ea typeface="ＭＳ Ｐゴシック" pitchFamily="34" charset="-128"/>
                <a:cs typeface="Arial" charset="0"/>
              </a:rPr>
              <a:t> “Commercials.” Ask students to create 30-second commercials illustrating the benefits of each media type.</a:t>
            </a:r>
          </a:p>
        </p:txBody>
      </p:sp>
      <p:sp>
        <p:nvSpPr>
          <p:cNvPr id="40964" name="Slide Number Placeholder 3"/>
          <p:cNvSpPr>
            <a:spLocks noGrp="1"/>
          </p:cNvSpPr>
          <p:nvPr>
            <p:ph type="sldNum" sz="quarter" idx="5"/>
          </p:nvPr>
        </p:nvSpPr>
        <p:spPr bwMode="auto">
          <a:noFill/>
          <a:ln>
            <a:miter lim="800000"/>
            <a:headEnd/>
            <a:tailEnd/>
          </a:ln>
        </p:spPr>
        <p:txBody>
          <a:bodyPr/>
          <a:lstStyle/>
          <a:p>
            <a:fld id="{4865E5EC-8947-48E4-A9F4-5CB5456462D7}" type="slidenum">
              <a:rPr lang="en-US" smtClean="0">
                <a:latin typeface="Arial" charset="0"/>
                <a:cs typeface="Arial" charset="0"/>
              </a:rPr>
              <a:pPr/>
              <a:t>10</a:t>
            </a:fld>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Title">
    <p:spTree>
      <p:nvGrpSpPr>
        <p:cNvPr id="1" name=""/>
        <p:cNvGrpSpPr/>
        <p:nvPr/>
      </p:nvGrpSpPr>
      <p:grpSpPr>
        <a:xfrm>
          <a:off x="0" y="0"/>
          <a:ext cx="0" cy="0"/>
          <a:chOff x="0" y="0"/>
          <a:chExt cx="0" cy="0"/>
        </a:xfrm>
      </p:grpSpPr>
      <p:sp>
        <p:nvSpPr>
          <p:cNvPr id="4" name="Title 6"/>
          <p:cNvSpPr txBox="1">
            <a:spLocks/>
          </p:cNvSpPr>
          <p:nvPr userDrawn="1"/>
        </p:nvSpPr>
        <p:spPr>
          <a:xfrm>
            <a:off x="152400" y="1066800"/>
            <a:ext cx="622659" cy="1219200"/>
          </a:xfrm>
          <a:prstGeom prst="rect">
            <a:avLst/>
          </a:prstGeom>
        </p:spPr>
        <p:txBody>
          <a:bodyPr vert="vert270" anchor="ctr">
            <a:normAutofit/>
          </a:bodyPr>
          <a:lstStyle/>
          <a:p>
            <a:pPr fontAlgn="auto">
              <a:spcAft>
                <a:spcPts val="0"/>
              </a:spcAft>
              <a:defRPr/>
            </a:pPr>
            <a:r>
              <a:rPr lang="en-US" sz="2000" dirty="0">
                <a:solidFill>
                  <a:schemeClr val="bg2">
                    <a:lumMod val="50000"/>
                  </a:schemeClr>
                </a:solidFill>
                <a:latin typeface="Corbel" pitchFamily="34" charset="0"/>
                <a:ea typeface="+mj-ea"/>
                <a:cs typeface="+mj-cs"/>
              </a:rPr>
              <a:t>CHAPTER</a:t>
            </a:r>
          </a:p>
        </p:txBody>
      </p:sp>
      <p:sp>
        <p:nvSpPr>
          <p:cNvPr id="5" name="Title 6"/>
          <p:cNvSpPr txBox="1">
            <a:spLocks/>
          </p:cNvSpPr>
          <p:nvPr userDrawn="1"/>
        </p:nvSpPr>
        <p:spPr>
          <a:xfrm>
            <a:off x="876300" y="268288"/>
            <a:ext cx="2019300" cy="2170112"/>
          </a:xfrm>
          <a:prstGeom prst="rect">
            <a:avLst/>
          </a:prstGeom>
        </p:spPr>
        <p:txBody>
          <a:bodyPr anchor="b">
            <a:normAutofit/>
          </a:bodyPr>
          <a:lstStyle/>
          <a:p>
            <a:pPr>
              <a:defRPr/>
            </a:pPr>
            <a:endParaRPr lang="en-US" sz="9600" b="1" dirty="0">
              <a:solidFill>
                <a:srgbClr val="984807"/>
              </a:solidFill>
              <a:effectLst>
                <a:outerShdw blurRad="38100" dist="38100" dir="2700000" algn="tl">
                  <a:srgbClr val="C0C0C0"/>
                </a:outerShdw>
              </a:effectLst>
              <a:latin typeface="Lucida Sans" pitchFamily="-112" charset="0"/>
            </a:endParaRPr>
          </a:p>
        </p:txBody>
      </p:sp>
      <p:cxnSp>
        <p:nvCxnSpPr>
          <p:cNvPr id="6" name="Straight Connector 5"/>
          <p:cNvCxnSpPr/>
          <p:nvPr userDrawn="1"/>
        </p:nvCxnSpPr>
        <p:spPr>
          <a:xfrm>
            <a:off x="0" y="2514600"/>
            <a:ext cx="8686800" cy="1588"/>
          </a:xfrm>
          <a:prstGeom prst="line">
            <a:avLst/>
          </a:prstGeom>
          <a:ln w="76200">
            <a:gradFill flip="none" rotWithShape="1">
              <a:gsLst>
                <a:gs pos="80000">
                  <a:schemeClr val="accent6">
                    <a:lumMod val="50000"/>
                  </a:schemeClr>
                </a:gs>
                <a:gs pos="100000">
                  <a:schemeClr val="accent1">
                    <a:tint val="23500"/>
                    <a:satMod val="160000"/>
                  </a:schemeClr>
                </a:gs>
              </a:gsLst>
              <a:lin ang="0" scaled="1"/>
              <a:tileRect/>
            </a:gradFill>
          </a:ln>
        </p:spPr>
        <p:style>
          <a:lnRef idx="3">
            <a:schemeClr val="accent6"/>
          </a:lnRef>
          <a:fillRef idx="0">
            <a:schemeClr val="accent6"/>
          </a:fillRef>
          <a:effectRef idx="2">
            <a:schemeClr val="accent6"/>
          </a:effectRef>
          <a:fontRef idx="minor">
            <a:schemeClr val="tx1"/>
          </a:fontRef>
        </p:style>
      </p:cxnSp>
      <p:pic>
        <p:nvPicPr>
          <p:cNvPr id="7" name="Picture 2"/>
          <p:cNvPicPr>
            <a:picLocks noChangeAspect="1" noChangeArrowheads="1"/>
          </p:cNvPicPr>
          <p:nvPr userDrawn="1"/>
        </p:nvPicPr>
        <p:blipFill>
          <a:blip r:embed="rId2" cstate="print"/>
          <a:srcRect/>
          <a:stretch>
            <a:fillRect/>
          </a:stretch>
        </p:blipFill>
        <p:spPr bwMode="auto">
          <a:xfrm>
            <a:off x="6096000" y="2895600"/>
            <a:ext cx="2935288" cy="3810000"/>
          </a:xfrm>
          <a:prstGeom prst="rect">
            <a:avLst/>
          </a:prstGeom>
          <a:noFill/>
          <a:ln w="9525">
            <a:noFill/>
            <a:miter lim="800000"/>
            <a:headEnd/>
            <a:tailEnd/>
          </a:ln>
        </p:spPr>
      </p:pic>
      <p:sp>
        <p:nvSpPr>
          <p:cNvPr id="9" name="Subtitle 8"/>
          <p:cNvSpPr>
            <a:spLocks noGrp="1"/>
          </p:cNvSpPr>
          <p:nvPr>
            <p:ph type="subTitle" idx="1"/>
          </p:nvPr>
        </p:nvSpPr>
        <p:spPr>
          <a:xfrm>
            <a:off x="381000" y="2895600"/>
            <a:ext cx="5486400" cy="3810000"/>
          </a:xfrm>
        </p:spPr>
        <p:txBody>
          <a:bodyPr/>
          <a:lstStyle>
            <a:lvl1pPr marL="0" indent="0" algn="l">
              <a:buNone/>
              <a:defRPr sz="2800" baseline="0">
                <a:solidFill>
                  <a:schemeClr val="bg2">
                    <a:lumMod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11" name="Title 6"/>
          <p:cNvSpPr>
            <a:spLocks noGrp="1"/>
          </p:cNvSpPr>
          <p:nvPr>
            <p:ph type="title"/>
          </p:nvPr>
        </p:nvSpPr>
        <p:spPr>
          <a:xfrm>
            <a:off x="3200400" y="254122"/>
            <a:ext cx="5562600" cy="2184278"/>
          </a:xfrm>
        </p:spPr>
        <p:txBody>
          <a:bodyPr anchor="b">
            <a:sp3d prstMaterial="softEdge"/>
          </a:bodyPr>
          <a:lstStyle>
            <a:lvl1pPr algn="l">
              <a:defRPr b="0">
                <a:solidFill>
                  <a:schemeClr val="bg2">
                    <a:lumMod val="50000"/>
                  </a:schemeClr>
                </a:solidFill>
                <a:effectLst/>
                <a:latin typeface="Corbel" pitchFamily="34" charset="0"/>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atin typeface="Georgia" pitchFamily="18" charset="0"/>
              </a:defRPr>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atin typeface="Arial" pitchFamily="34" charset="0"/>
                <a:cs typeface="Arial" pitchFamily="34" charset="0"/>
              </a:defRPr>
            </a:lvl1pPr>
            <a:lvl2pPr>
              <a:defRPr sz="1200"/>
            </a:lvl2pPr>
            <a:lvl3pPr>
              <a:defRPr sz="1000"/>
            </a:lvl3pPr>
            <a:lvl4pPr>
              <a:defRPr sz="900"/>
            </a:lvl4pPr>
            <a:lvl5pPr>
              <a:defRPr sz="900"/>
            </a:lvl5pPr>
          </a:lstStyle>
          <a:p>
            <a:pPr lvl="0"/>
            <a:r>
              <a:rPr lang="en-US" dirty="0"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r>
              <a:rPr lang="en-US"/>
              <a:t>3/5/2009</a:t>
            </a:r>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FC98814-6DE9-4710-A84C-55F86F294BF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marL="547688" indent="-411163">
              <a:defRPr lang="en-US" sz="2400" kern="1200" dirty="0" smtClean="0">
                <a:solidFill>
                  <a:schemeClr val="bg1"/>
                </a:solidFill>
                <a:latin typeface="Arial" pitchFamily="34" charset="0"/>
                <a:ea typeface="ＭＳ Ｐゴシック" pitchFamily="-112" charset="-128"/>
                <a:cs typeface="Arial" pitchFamily="34" charset="0"/>
              </a:defRPr>
            </a:lvl1pPr>
            <a:lvl2pPr>
              <a:defRPr>
                <a:latin typeface="Georgia" pitchFamily="18" charset="0"/>
              </a:defRPr>
            </a:lvl2pPr>
            <a:lvl3pPr>
              <a:defRPr>
                <a:latin typeface="Georgia" pitchFamily="18" charset="0"/>
              </a:defRPr>
            </a:lvl3pPr>
            <a:lvl4pPr>
              <a:defRPr>
                <a:latin typeface="Georgia" pitchFamily="18" charset="0"/>
              </a:defRPr>
            </a:lvl4pPr>
            <a:lvl5pPr>
              <a:defRPr>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r>
              <a:rPr lang="en-US"/>
              <a:t>3/5/2009</a:t>
            </a:r>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D3B702D-67E5-4040-888D-B94D379BC05F}"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marL="547688" indent="-411163">
              <a:defRPr lang="en-US" sz="2400" kern="1200" dirty="0" smtClean="0">
                <a:solidFill>
                  <a:schemeClr val="bg1"/>
                </a:solidFill>
                <a:latin typeface="Arial" pitchFamily="34" charset="0"/>
                <a:ea typeface="ＭＳ Ｐゴシック" pitchFamily="-112" charset="-128"/>
                <a:cs typeface="Arial" pitchFamily="34" charset="0"/>
              </a:defRPr>
            </a:lvl1pPr>
            <a:lvl2pPr>
              <a:defRPr>
                <a:latin typeface="Georgia" pitchFamily="18" charset="0"/>
              </a:defRPr>
            </a:lvl2pPr>
            <a:lvl3pPr>
              <a:defRPr>
                <a:latin typeface="Georgia" pitchFamily="18" charset="0"/>
              </a:defRPr>
            </a:lvl3pPr>
            <a:lvl4pPr>
              <a:defRPr>
                <a:latin typeface="Georgia" pitchFamily="18" charset="0"/>
              </a:defRPr>
            </a:lvl4pPr>
            <a:lvl5pPr>
              <a:defRPr>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r>
              <a:rPr lang="en-US"/>
              <a:t>3/5/2009</a:t>
            </a:r>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9D31B22-0EA1-478C-8576-724FA37C3FE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4" name="Title 6"/>
          <p:cNvSpPr txBox="1">
            <a:spLocks/>
          </p:cNvSpPr>
          <p:nvPr userDrawn="1"/>
        </p:nvSpPr>
        <p:spPr>
          <a:xfrm>
            <a:off x="304800" y="1066800"/>
            <a:ext cx="622659" cy="1219200"/>
          </a:xfrm>
          <a:prstGeom prst="rect">
            <a:avLst/>
          </a:prstGeom>
        </p:spPr>
        <p:txBody>
          <a:bodyPr vert="vert270" anchor="ctr">
            <a:normAutofit/>
          </a:bodyPr>
          <a:lstStyle/>
          <a:p>
            <a:pPr fontAlgn="auto">
              <a:spcBef>
                <a:spcPts val="0"/>
              </a:spcBef>
              <a:spcAft>
                <a:spcPts val="0"/>
              </a:spcAft>
              <a:defRPr/>
            </a:pPr>
            <a:r>
              <a:rPr lang="en-US" sz="2000" dirty="0">
                <a:solidFill>
                  <a:schemeClr val="bg2">
                    <a:lumMod val="50000"/>
                  </a:schemeClr>
                </a:solidFill>
                <a:latin typeface="Corbel" pitchFamily="34" charset="0"/>
                <a:ea typeface="+mj-ea"/>
                <a:cs typeface="+mj-cs"/>
              </a:rPr>
              <a:t>SECTION</a:t>
            </a:r>
          </a:p>
        </p:txBody>
      </p:sp>
      <p:cxnSp>
        <p:nvCxnSpPr>
          <p:cNvPr id="5" name="Straight Connector 4"/>
          <p:cNvCxnSpPr/>
          <p:nvPr userDrawn="1"/>
        </p:nvCxnSpPr>
        <p:spPr>
          <a:xfrm>
            <a:off x="0" y="2514600"/>
            <a:ext cx="8686800" cy="1588"/>
          </a:xfrm>
          <a:prstGeom prst="line">
            <a:avLst/>
          </a:prstGeom>
          <a:ln w="76200">
            <a:gradFill flip="none" rotWithShape="1">
              <a:gsLst>
                <a:gs pos="80000">
                  <a:schemeClr val="accent6">
                    <a:lumMod val="50000"/>
                  </a:schemeClr>
                </a:gs>
                <a:gs pos="100000">
                  <a:schemeClr val="accent1">
                    <a:tint val="23500"/>
                    <a:satMod val="160000"/>
                  </a:schemeClr>
                </a:gs>
              </a:gsLst>
              <a:lin ang="0" scaled="1"/>
              <a:tileRect/>
            </a:gradFill>
          </a:ln>
        </p:spPr>
        <p:style>
          <a:lnRef idx="3">
            <a:schemeClr val="accent6"/>
          </a:lnRef>
          <a:fillRef idx="0">
            <a:schemeClr val="accent6"/>
          </a:fillRef>
          <a:effectRef idx="2">
            <a:schemeClr val="accent6"/>
          </a:effectRef>
          <a:fontRef idx="minor">
            <a:schemeClr val="tx1"/>
          </a:fontRef>
        </p:style>
      </p:cxnSp>
      <p:sp>
        <p:nvSpPr>
          <p:cNvPr id="6" name="Title 6"/>
          <p:cNvSpPr txBox="1">
            <a:spLocks/>
          </p:cNvSpPr>
          <p:nvPr userDrawn="1"/>
        </p:nvSpPr>
        <p:spPr bwMode="auto">
          <a:xfrm>
            <a:off x="2667000" y="381000"/>
            <a:ext cx="6169025" cy="2163763"/>
          </a:xfrm>
          <a:prstGeom prst="rect">
            <a:avLst/>
          </a:prstGeom>
          <a:noFill/>
          <a:ln>
            <a:noFill/>
          </a:ln>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sz="4100" dirty="0" smtClean="0">
              <a:latin typeface="Lucida Sans" pitchFamily="34" charset="0"/>
            </a:endParaRPr>
          </a:p>
        </p:txBody>
      </p:sp>
      <p:sp>
        <p:nvSpPr>
          <p:cNvPr id="7" name="Title 6"/>
          <p:cNvSpPr txBox="1">
            <a:spLocks/>
          </p:cNvSpPr>
          <p:nvPr userDrawn="1"/>
        </p:nvSpPr>
        <p:spPr>
          <a:xfrm>
            <a:off x="876300" y="268288"/>
            <a:ext cx="2476500" cy="2170112"/>
          </a:xfrm>
          <a:prstGeom prst="rect">
            <a:avLst/>
          </a:prstGeom>
        </p:spPr>
        <p:txBody>
          <a:bodyPr anchor="b">
            <a:normAutofit/>
          </a:bodyPr>
          <a:lstStyle/>
          <a:p>
            <a:pPr>
              <a:defRPr/>
            </a:pPr>
            <a:endParaRPr lang="en-US" sz="9600" b="1" dirty="0">
              <a:solidFill>
                <a:srgbClr val="984807"/>
              </a:solidFill>
              <a:effectLst>
                <a:outerShdw blurRad="38100" dist="38100" dir="2700000" algn="tl">
                  <a:srgbClr val="C0C0C0"/>
                </a:outerShdw>
              </a:effectLst>
              <a:latin typeface="Lucida Sans" pitchFamily="-112" charset="0"/>
            </a:endParaRPr>
          </a:p>
        </p:txBody>
      </p:sp>
      <p:sp>
        <p:nvSpPr>
          <p:cNvPr id="8" name="TextBox 7"/>
          <p:cNvSpPr txBox="1">
            <a:spLocks noChangeArrowheads="1"/>
          </p:cNvSpPr>
          <p:nvPr userDrawn="1"/>
        </p:nvSpPr>
        <p:spPr bwMode="auto">
          <a:xfrm>
            <a:off x="457200" y="2667000"/>
            <a:ext cx="2362200" cy="40005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000" dirty="0" smtClean="0">
                <a:solidFill>
                  <a:srgbClr val="10253F"/>
                </a:solidFill>
                <a:latin typeface="Corbel" pitchFamily="34" charset="0"/>
              </a:rPr>
              <a:t>OBJECTIVES</a:t>
            </a:r>
          </a:p>
        </p:txBody>
      </p:sp>
      <p:sp>
        <p:nvSpPr>
          <p:cNvPr id="3" name="Content Placeholder 2"/>
          <p:cNvSpPr>
            <a:spLocks noGrp="1"/>
          </p:cNvSpPr>
          <p:nvPr>
            <p:ph idx="1"/>
          </p:nvPr>
        </p:nvSpPr>
        <p:spPr>
          <a:xfrm>
            <a:off x="457200" y="3124200"/>
            <a:ext cx="8229600" cy="2286000"/>
          </a:xfrm>
        </p:spPr>
        <p:txBody>
          <a:bodyPr/>
          <a:lstStyle>
            <a:lvl1pPr>
              <a:buClr>
                <a:schemeClr val="accent6">
                  <a:lumMod val="50000"/>
                </a:schemeClr>
              </a:buClr>
              <a:buSzPct val="65000"/>
              <a:buFont typeface="Wingdings" pitchFamily="2" charset="2"/>
              <a:buChar char=""/>
              <a:defRPr kumimoji="0" lang="en-US" sz="2400" b="0" i="0" u="none" strike="noStrike" kern="1200" cap="none" spc="0" normalizeH="0" baseline="0" noProof="0" dirty="0" smtClean="0">
                <a:ln>
                  <a:noFill/>
                </a:ln>
                <a:solidFill>
                  <a:schemeClr val="bg2">
                    <a:lumMod val="50000"/>
                  </a:schemeClr>
                </a:solidFill>
                <a:effectLst/>
                <a:uLnTx/>
                <a:uFillTx/>
                <a:latin typeface="Myriad Web Pro" pitchFamily="34" charset="0"/>
                <a:ea typeface="+mj-ea"/>
                <a:cs typeface="+mj-cs"/>
              </a:defRPr>
            </a:lvl1pPr>
            <a:lvl2pPr>
              <a:defRPr>
                <a:latin typeface="Georgia" pitchFamily="18" charset="0"/>
              </a:defRPr>
            </a:lvl2pPr>
            <a:lvl3pPr>
              <a:defRPr>
                <a:latin typeface="Georgia" pitchFamily="18" charset="0"/>
              </a:defRPr>
            </a:lvl3pPr>
            <a:lvl4pPr>
              <a:defRPr>
                <a:latin typeface="Georgia" pitchFamily="18" charset="0"/>
              </a:defRPr>
            </a:lvl4pPr>
            <a:lvl5pPr>
              <a:defRPr>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6"/>
          <p:cNvSpPr>
            <a:spLocks noGrp="1"/>
          </p:cNvSpPr>
          <p:nvPr>
            <p:ph type="title"/>
          </p:nvPr>
        </p:nvSpPr>
        <p:spPr>
          <a:xfrm>
            <a:off x="3657600" y="254122"/>
            <a:ext cx="5105400" cy="2184278"/>
          </a:xfrm>
        </p:spPr>
        <p:txBody>
          <a:bodyPr anchor="b">
            <a:sp3d prstMaterial="softEdge"/>
          </a:bodyPr>
          <a:lstStyle>
            <a:lvl1pPr algn="l">
              <a:defRPr b="0">
                <a:solidFill>
                  <a:schemeClr val="bg2">
                    <a:lumMod val="50000"/>
                  </a:schemeClr>
                </a:solidFill>
                <a:effectLst/>
                <a:latin typeface="Corbel" pitchFamily="34" charset="0"/>
              </a:defRPr>
            </a:lvl1pPr>
          </a:lstStyle>
          <a:p>
            <a:endParaRPr lang="en-US" dirty="0"/>
          </a:p>
        </p:txBody>
      </p:sp>
      <p:sp>
        <p:nvSpPr>
          <p:cNvPr id="9" name="Slide Number Placeholder 5"/>
          <p:cNvSpPr>
            <a:spLocks noGrp="1"/>
          </p:cNvSpPr>
          <p:nvPr>
            <p:ph type="sldNum" sz="quarter" idx="10"/>
          </p:nvPr>
        </p:nvSpPr>
        <p:spPr>
          <a:xfrm>
            <a:off x="8170863" y="6488113"/>
            <a:ext cx="381000" cy="212725"/>
          </a:xfrm>
        </p:spPr>
        <p:txBody>
          <a:bodyPr anchor="ctr" anchorCtr="1"/>
          <a:lstStyle>
            <a:lvl1pPr>
              <a:defRPr sz="1800" b="1">
                <a:solidFill>
                  <a:srgbClr val="0000FF"/>
                </a:solidFill>
                <a:latin typeface="Arial" pitchFamily="34" charset="0"/>
                <a:cs typeface="Arial" pitchFamily="34" charset="0"/>
              </a:defRPr>
            </a:lvl1pPr>
          </a:lstStyle>
          <a:p>
            <a:pPr>
              <a:defRPr/>
            </a:pPr>
            <a:fld id="{7008BE70-A62E-4FCC-A453-9EED26E50253}" type="slidenum">
              <a:rPr lang="en-US"/>
              <a:pPr>
                <a:defRPr/>
              </a:pPr>
              <a:t>‹#›</a:t>
            </a:fld>
            <a:endParaRPr lang="en-US" dirty="0"/>
          </a:p>
        </p:txBody>
      </p:sp>
      <p:sp>
        <p:nvSpPr>
          <p:cNvPr id="10" name="Footer Placeholder 4"/>
          <p:cNvSpPr>
            <a:spLocks noGrp="1"/>
          </p:cNvSpPr>
          <p:nvPr>
            <p:ph type="ftr" sz="quarter" idx="11"/>
          </p:nvPr>
        </p:nvSpPr>
        <p:spPr>
          <a:xfrm>
            <a:off x="914400" y="6416675"/>
            <a:ext cx="6934200" cy="365125"/>
          </a:xfrm>
        </p:spPr>
        <p:txBody>
          <a:bodyPr/>
          <a:lstStyle>
            <a:lvl1pPr>
              <a:defRPr sz="1800" b="1">
                <a:solidFill>
                  <a:srgbClr val="0000FF"/>
                </a:solidFill>
                <a:latin typeface="Arial" pitchFamily="34" charset="0"/>
                <a:cs typeface="Arial" pitchFamily="34" charset="0"/>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omparison_1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sp3d prstMaterial="softEdge"/>
          </a:bodyPr>
          <a:lstStyle>
            <a:lvl1pPr>
              <a:defRPr sz="4800">
                <a:solidFill>
                  <a:srgbClr val="990033"/>
                </a:solidFill>
                <a:effectLst/>
                <a:latin typeface="Corbe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8229600" cy="639762"/>
          </a:xfrm>
          <a:solidFill>
            <a:schemeClr val="accent1">
              <a:lumMod val="40000"/>
              <a:lumOff val="60000"/>
            </a:schemeClr>
          </a:solidFill>
          <a:ln>
            <a:solidFill>
              <a:schemeClr val="accent1">
                <a:lumMod val="50000"/>
              </a:schemeClr>
            </a:solidFill>
          </a:ln>
          <a:effectLst>
            <a:glow rad="101600">
              <a:schemeClr val="accent1">
                <a:satMod val="175000"/>
                <a:alpha val="40000"/>
              </a:schemeClr>
            </a:glow>
            <a:outerShdw blurRad="190500" dist="228600" dir="2700000" algn="ctr">
              <a:srgbClr val="000000">
                <a:alpha val="30000"/>
              </a:srgbClr>
            </a:outerShdw>
            <a:reflection blurRad="6350" stA="52000" endA="300" endPos="35000" dir="5400000" sy="-100000" algn="bl" rotWithShape="0"/>
          </a:effectLst>
          <a:scene3d>
            <a:camera prst="orthographicFront"/>
            <a:lightRig rig="glow" dir="tl">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anchor="ctr"/>
          <a:lstStyle>
            <a:lvl1pPr marL="0" indent="0" algn="l" rtl="0" eaLnBrk="1" latinLnBrk="0" hangingPunct="1">
              <a:spcBef>
                <a:spcPts val="0"/>
              </a:spcBef>
              <a:buClr>
                <a:schemeClr val="tx1">
                  <a:shade val="95000"/>
                </a:schemeClr>
              </a:buClr>
              <a:buSzPct val="65000"/>
              <a:buFont typeface="Wingdings 2"/>
              <a:buNone/>
              <a:defRPr kumimoji="0" lang="en-US" sz="2400" b="0" kern="1200" dirty="0" smtClean="0">
                <a:solidFill>
                  <a:schemeClr val="bg1"/>
                </a:solidFill>
                <a:latin typeface="Arial" pitchFamily="34" charset="0"/>
                <a:ea typeface="+mn-ea"/>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4"/>
            <a:ext cx="8229600" cy="3997325"/>
          </a:xfrm>
        </p:spPr>
        <p:txBody>
          <a:bodyPr/>
          <a:lstStyle>
            <a:lvl1pPr>
              <a:buClr>
                <a:schemeClr val="accent6">
                  <a:lumMod val="50000"/>
                </a:schemeClr>
              </a:buClr>
              <a:buSzPct val="80000"/>
              <a:buFont typeface="Wingdings 2" pitchFamily="18" charset="2"/>
              <a:buChar char=""/>
              <a:defRPr sz="2400">
                <a:solidFill>
                  <a:schemeClr val="bg1"/>
                </a:solidFill>
                <a:latin typeface="Arial" pitchFamily="34" charset="0"/>
                <a:cs typeface="Arial" pitchFamily="34" charset="0"/>
              </a:defRPr>
            </a:lvl1pPr>
            <a:lvl2pPr>
              <a:buClr>
                <a:srgbClr val="C00000"/>
              </a:buClr>
              <a:buFont typeface="Wingdings 2" pitchFamily="18" charset="2"/>
              <a:buChar char=""/>
              <a:defRPr sz="2000">
                <a:latin typeface="Georgia" pitchFamily="18" charset="0"/>
                <a:cs typeface="Arial" pitchFamily="34" charset="0"/>
              </a:defRPr>
            </a:lvl2pPr>
            <a:lvl3pPr>
              <a:defRPr sz="1800">
                <a:latin typeface="Georgia" pitchFamily="18" charset="0"/>
                <a:cs typeface="Arial" pitchFamily="34" charset="0"/>
              </a:defRPr>
            </a:lvl3pPr>
            <a:lvl4pPr>
              <a:defRPr sz="1600">
                <a:latin typeface="Georgia" pitchFamily="18" charset="0"/>
                <a:cs typeface="Arial" pitchFamily="34" charset="0"/>
              </a:defRPr>
            </a:lvl4pPr>
            <a:lvl5pPr>
              <a:defRPr sz="1600">
                <a:latin typeface="Georgia" pitchFamily="18" charset="0"/>
                <a:cs typeface="Arial"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0"/>
          </p:nvPr>
        </p:nvSpPr>
        <p:spPr>
          <a:xfrm>
            <a:off x="914400" y="6416675"/>
            <a:ext cx="6934200" cy="365125"/>
          </a:xfrm>
        </p:spPr>
        <p:txBody>
          <a:bodyPr/>
          <a:lstStyle>
            <a:lvl1pPr>
              <a:defRPr sz="1800" b="1">
                <a:solidFill>
                  <a:srgbClr val="0000FF"/>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11"/>
          </p:nvPr>
        </p:nvSpPr>
        <p:spPr>
          <a:xfrm>
            <a:off x="8170863" y="6488113"/>
            <a:ext cx="381000" cy="212725"/>
          </a:xfrm>
        </p:spPr>
        <p:txBody>
          <a:bodyPr anchor="ctr" anchorCtr="1"/>
          <a:lstStyle>
            <a:lvl1pPr>
              <a:defRPr sz="1800" b="1">
                <a:solidFill>
                  <a:srgbClr val="0000FF"/>
                </a:solidFill>
                <a:latin typeface="Arial" pitchFamily="34" charset="0"/>
                <a:cs typeface="Arial" pitchFamily="34" charset="0"/>
              </a:defRPr>
            </a:lvl1pPr>
          </a:lstStyle>
          <a:p>
            <a:pPr>
              <a:defRPr/>
            </a:pPr>
            <a:fld id="{DEC6207E-1EF9-4289-B362-4FBBB7DF02D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Slide Number Placeholder 5"/>
          <p:cNvSpPr txBox="1">
            <a:spLocks/>
          </p:cNvSpPr>
          <p:nvPr userDrawn="1"/>
        </p:nvSpPr>
        <p:spPr bwMode="auto">
          <a:xfrm>
            <a:off x="8170863" y="6477000"/>
            <a:ext cx="381000" cy="212725"/>
          </a:xfrm>
          <a:prstGeom prst="rect">
            <a:avLst/>
          </a:prstGeom>
          <a:noFill/>
          <a:ln>
            <a:noFill/>
          </a:ln>
          <a:extLst/>
        </p:spPr>
        <p:txBody>
          <a:bodyPr lIns="0" rIns="0"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fld id="{A43A7AD3-7F62-4B67-AEC0-761A79A2A200}" type="slidenum">
              <a:rPr lang="en-US" b="1" smtClean="0">
                <a:solidFill>
                  <a:srgbClr val="0000FF"/>
                </a:solidFill>
                <a:latin typeface="Arial" pitchFamily="34" charset="0"/>
                <a:cs typeface="Arial" pitchFamily="34" charset="0"/>
              </a:rPr>
              <a:pPr algn="r" eaLnBrk="1" hangingPunct="1">
                <a:defRPr/>
              </a:pPr>
              <a:t>‹#›</a:t>
            </a:fld>
            <a:endParaRPr lang="en-US" b="1" dirty="0" smtClean="0">
              <a:solidFill>
                <a:srgbClr val="0000FF"/>
              </a:solidFill>
              <a:latin typeface="Arial" pitchFamily="34" charset="0"/>
              <a:cs typeface="Arial" pitchFamily="34" charset="0"/>
            </a:endParaRPr>
          </a:p>
        </p:txBody>
      </p:sp>
      <p:sp>
        <p:nvSpPr>
          <p:cNvPr id="2" name="Title 1"/>
          <p:cNvSpPr>
            <a:spLocks noGrp="1"/>
          </p:cNvSpPr>
          <p:nvPr>
            <p:ph type="title"/>
          </p:nvPr>
        </p:nvSpPr>
        <p:spPr/>
        <p:txBody>
          <a:bodyPr>
            <a:sp3d prstMaterial="softEdge"/>
          </a:bodyPr>
          <a:lstStyle>
            <a:lvl1pPr algn="ctr" rtl="0" eaLnBrk="1" latinLnBrk="0" hangingPunct="1">
              <a:spcBef>
                <a:spcPct val="0"/>
              </a:spcBef>
              <a:buNone/>
              <a:defRPr kumimoji="0" lang="en-US" sz="4800" b="1" kern="1200" cap="none" baseline="0" dirty="0" smtClean="0">
                <a:ln w="6350">
                  <a:noFill/>
                </a:ln>
                <a:solidFill>
                  <a:srgbClr val="990033"/>
                </a:solidFill>
                <a:effectLst/>
                <a:latin typeface="Corbel" pitchFamily="34" charset="0"/>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447800"/>
            <a:ext cx="8229600" cy="4708525"/>
          </a:xfrm>
        </p:spPr>
        <p:txBody>
          <a:bodyPr/>
          <a:lstStyle>
            <a:lvl1pPr marL="548640" marR="0" indent="-411480" algn="l" defTabSz="914400" rtl="0" eaLnBrk="1" fontAlgn="auto" latinLnBrk="0" hangingPunct="1">
              <a:lnSpc>
                <a:spcPct val="100000"/>
              </a:lnSpc>
              <a:spcBef>
                <a:spcPct val="20000"/>
              </a:spcBef>
              <a:spcAft>
                <a:spcPts val="0"/>
              </a:spcAft>
              <a:buClr>
                <a:schemeClr val="accent6">
                  <a:lumMod val="75000"/>
                </a:schemeClr>
              </a:buClr>
              <a:buSzPct val="120000"/>
              <a:buFont typeface="Arial" pitchFamily="34" charset="0"/>
              <a:buNone/>
              <a:tabLst/>
              <a:defRPr lang="en-US" sz="2400" kern="1200" dirty="0" smtClean="0">
                <a:solidFill>
                  <a:schemeClr val="bg1"/>
                </a:solidFill>
                <a:latin typeface="Arial" pitchFamily="34" charset="0"/>
                <a:ea typeface="ＭＳ Ｐゴシック" pitchFamily="-112" charset="-128"/>
                <a:cs typeface="Arial" pitchFamily="34" charset="0"/>
              </a:defRPr>
            </a:lvl1pPr>
            <a:lvl2pPr>
              <a:defRPr>
                <a:solidFill>
                  <a:schemeClr val="bg1"/>
                </a:solidFill>
                <a:latin typeface="Georgia" pitchFamily="18" charset="0"/>
                <a:cs typeface="Arial" pitchFamily="34" charset="0"/>
              </a:defRPr>
            </a:lvl2pPr>
            <a:lvl3pPr>
              <a:defRPr>
                <a:solidFill>
                  <a:schemeClr val="bg1"/>
                </a:solidFill>
                <a:latin typeface="Georgia" pitchFamily="18" charset="0"/>
                <a:cs typeface="Arial" pitchFamily="34" charset="0"/>
              </a:defRPr>
            </a:lvl3pPr>
            <a:lvl4pPr>
              <a:defRPr>
                <a:solidFill>
                  <a:schemeClr val="bg1"/>
                </a:solidFill>
                <a:latin typeface="Georgia" pitchFamily="18" charset="0"/>
                <a:cs typeface="Arial" pitchFamily="34" charset="0"/>
              </a:defRPr>
            </a:lvl4pPr>
            <a:lvl5pPr>
              <a:defRPr>
                <a:solidFill>
                  <a:schemeClr val="bg1"/>
                </a:solidFill>
                <a:latin typeface="Georgia" pitchFamily="18"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0"/>
          </p:nvPr>
        </p:nvSpPr>
        <p:spPr>
          <a:xfrm>
            <a:off x="914400" y="6416675"/>
            <a:ext cx="6934200" cy="365125"/>
          </a:xfrm>
        </p:spPr>
        <p:txBody>
          <a:bodyPr/>
          <a:lstStyle>
            <a:lvl1pPr>
              <a:defRPr sz="1800" b="1">
                <a:solidFill>
                  <a:srgbClr val="0000FF"/>
                </a:solidFill>
                <a:latin typeface="Arial" pitchFamily="34" charset="0"/>
                <a:cs typeface="Arial" pitchFamily="34" charset="0"/>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7" name="Slide Number Placeholder 5"/>
          <p:cNvSpPr txBox="1">
            <a:spLocks/>
          </p:cNvSpPr>
          <p:nvPr userDrawn="1"/>
        </p:nvSpPr>
        <p:spPr bwMode="auto">
          <a:xfrm>
            <a:off x="8170863" y="6488113"/>
            <a:ext cx="381000" cy="212725"/>
          </a:xfrm>
          <a:prstGeom prst="rect">
            <a:avLst/>
          </a:prstGeom>
          <a:noFill/>
          <a:ln>
            <a:noFill/>
          </a:ln>
          <a:extLst/>
        </p:spPr>
        <p:txBody>
          <a:bodyPr lIns="0" rIns="0"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fld id="{AD05E2CB-B601-42DD-97A8-1A202A6A92BE}" type="slidenum">
              <a:rPr lang="en-US" b="1" smtClean="0">
                <a:solidFill>
                  <a:srgbClr val="0000FF"/>
                </a:solidFill>
                <a:latin typeface="Arial" pitchFamily="34" charset="0"/>
                <a:cs typeface="Arial" pitchFamily="34" charset="0"/>
              </a:rPr>
              <a:pPr algn="r" eaLnBrk="1" hangingPunct="1">
                <a:defRPr/>
              </a:pPr>
              <a:t>‹#›</a:t>
            </a:fld>
            <a:endParaRPr lang="en-US" b="1" dirty="0" smtClean="0">
              <a:solidFill>
                <a:srgbClr val="0000FF"/>
              </a:solidFill>
              <a:latin typeface="Arial" pitchFamily="34" charset="0"/>
              <a:cs typeface="Arial" pitchFamily="34" charset="0"/>
            </a:endParaRPr>
          </a:p>
        </p:txBody>
      </p:sp>
      <p:sp>
        <p:nvSpPr>
          <p:cNvPr id="2" name="Title 1"/>
          <p:cNvSpPr>
            <a:spLocks noGrp="1"/>
          </p:cNvSpPr>
          <p:nvPr>
            <p:ph type="title"/>
          </p:nvPr>
        </p:nvSpPr>
        <p:spPr/>
        <p:txBody>
          <a:bodyPr>
            <a:sp3d prstMaterial="softEdge"/>
          </a:bodyPr>
          <a:lstStyle>
            <a:lvl1pPr>
              <a:defRPr sz="4800">
                <a:solidFill>
                  <a:srgbClr val="990033"/>
                </a:solidFill>
                <a:effectLst/>
                <a:latin typeface="Corbe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8229600" cy="639762"/>
          </a:xfrm>
          <a:solidFill>
            <a:schemeClr val="accent1">
              <a:lumMod val="40000"/>
              <a:lumOff val="60000"/>
            </a:schemeClr>
          </a:solidFill>
          <a:ln>
            <a:solidFill>
              <a:schemeClr val="accent1">
                <a:lumMod val="50000"/>
              </a:schemeClr>
            </a:solidFill>
          </a:ln>
          <a:effectLst>
            <a:glow rad="101600">
              <a:schemeClr val="accent1">
                <a:satMod val="175000"/>
                <a:alpha val="40000"/>
              </a:schemeClr>
            </a:glow>
            <a:outerShdw blurRad="190500" dist="228600" dir="2700000" algn="ctr">
              <a:srgbClr val="000000">
                <a:alpha val="30000"/>
              </a:srgbClr>
            </a:outerShdw>
            <a:reflection blurRad="6350" stA="52000" endA="300" endPos="35000" dir="5400000" sy="-100000" algn="bl" rotWithShape="0"/>
          </a:effectLst>
          <a:scene3d>
            <a:camera prst="orthographicFront"/>
            <a:lightRig rig="glow" dir="tl">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anchor="ctr"/>
          <a:lstStyle>
            <a:lvl1pPr marL="0" indent="0">
              <a:buNone/>
              <a:defRPr kumimoji="0" lang="en-US" sz="24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buClr>
                <a:schemeClr val="accent6">
                  <a:lumMod val="50000"/>
                </a:schemeClr>
              </a:buClr>
              <a:buSzPct val="80000"/>
              <a:buFont typeface="Wingdings 2" pitchFamily="18" charset="2"/>
              <a:buChar char=""/>
              <a:defRPr sz="2400">
                <a:solidFill>
                  <a:schemeClr val="bg1"/>
                </a:solidFill>
                <a:latin typeface="Arial" pitchFamily="34" charset="0"/>
                <a:cs typeface="Arial" pitchFamily="34" charset="0"/>
              </a:defRPr>
            </a:lvl1pPr>
            <a:lvl2pPr>
              <a:defRPr sz="2000">
                <a:latin typeface="Georgia" pitchFamily="18" charset="0"/>
                <a:cs typeface="Arial" pitchFamily="34" charset="0"/>
              </a:defRPr>
            </a:lvl2pPr>
            <a:lvl3pPr>
              <a:defRPr sz="1800">
                <a:latin typeface="Georgia" pitchFamily="18" charset="0"/>
                <a:cs typeface="Arial" pitchFamily="34" charset="0"/>
              </a:defRPr>
            </a:lvl3pPr>
            <a:lvl4pPr>
              <a:defRPr sz="1600">
                <a:latin typeface="Georgia" pitchFamily="18" charset="0"/>
                <a:cs typeface="Arial" pitchFamily="34" charset="0"/>
              </a:defRPr>
            </a:lvl4pPr>
            <a:lvl5pPr>
              <a:defRPr sz="1600">
                <a:latin typeface="Georgia" pitchFamily="18" charset="0"/>
                <a:cs typeface="Arial"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5025" y="2174875"/>
            <a:ext cx="4041775" cy="3951288"/>
          </a:xfrm>
        </p:spPr>
        <p:txBody>
          <a:bodyPr/>
          <a:lstStyle>
            <a:lvl1pPr marL="547688" indent="-411163">
              <a:buClr>
                <a:schemeClr val="accent6">
                  <a:lumMod val="75000"/>
                </a:schemeClr>
              </a:buClr>
              <a:buSzPct val="80000"/>
              <a:defRPr lang="en-US" sz="2400" kern="1200" dirty="0" smtClean="0">
                <a:solidFill>
                  <a:schemeClr val="bg1"/>
                </a:solidFill>
                <a:latin typeface="Arial" pitchFamily="34" charset="0"/>
                <a:ea typeface="ＭＳ Ｐゴシック" pitchFamily="-112" charset="-128"/>
                <a:cs typeface="Arial" pitchFamily="34" charset="0"/>
              </a:defRPr>
            </a:lvl1pPr>
            <a:lvl2pPr>
              <a:defRPr sz="2000">
                <a:latin typeface="Georgia" pitchFamily="18" charset="0"/>
              </a:defRPr>
            </a:lvl2pPr>
            <a:lvl3pPr>
              <a:defRPr sz="1800">
                <a:latin typeface="Georgia" pitchFamily="18" charset="0"/>
              </a:defRPr>
            </a:lvl3pPr>
            <a:lvl4pPr>
              <a:defRPr sz="1600">
                <a:latin typeface="Georgia" pitchFamily="18" charset="0"/>
              </a:defRPr>
            </a:lvl4pPr>
            <a:lvl5pPr>
              <a:defRPr sz="1600">
                <a:latin typeface="Georgia" pitchFamily="18"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10"/>
          </p:nvPr>
        </p:nvSpPr>
        <p:spPr>
          <a:xfrm>
            <a:off x="914400" y="6416675"/>
            <a:ext cx="6934200" cy="365125"/>
          </a:xfrm>
        </p:spPr>
        <p:txBody>
          <a:bodyPr/>
          <a:lstStyle>
            <a:lvl1pPr>
              <a:defRPr sz="1800" b="1">
                <a:solidFill>
                  <a:srgbClr val="0000FF"/>
                </a:solidFill>
                <a:latin typeface="Arial" pitchFamily="34" charset="0"/>
                <a:cs typeface="Arial" pitchFamily="34" charset="0"/>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Slide Number Placeholder 5"/>
          <p:cNvSpPr txBox="1">
            <a:spLocks/>
          </p:cNvSpPr>
          <p:nvPr userDrawn="1"/>
        </p:nvSpPr>
        <p:spPr bwMode="auto">
          <a:xfrm>
            <a:off x="8196263" y="6472238"/>
            <a:ext cx="381000" cy="212725"/>
          </a:xfrm>
          <a:prstGeom prst="rect">
            <a:avLst/>
          </a:prstGeom>
          <a:noFill/>
          <a:ln>
            <a:noFill/>
          </a:ln>
          <a:extLst/>
        </p:spPr>
        <p:txBody>
          <a:bodyPr lIns="0" rIns="0"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fld id="{0D3D50CE-60CE-424B-A73D-D8309A9AD85F}" type="slidenum">
              <a:rPr lang="en-US" sz="1400" b="1" smtClean="0">
                <a:solidFill>
                  <a:srgbClr val="984807"/>
                </a:solidFill>
                <a:latin typeface="Myriad Web Pro" pitchFamily="34" charset="0"/>
              </a:rPr>
              <a:pPr algn="r" eaLnBrk="1" hangingPunct="1">
                <a:defRPr/>
              </a:pPr>
              <a:t>‹#›</a:t>
            </a:fld>
            <a:endParaRPr lang="en-US" sz="1400" b="1" dirty="0" smtClean="0">
              <a:solidFill>
                <a:srgbClr val="984807"/>
              </a:solidFill>
              <a:latin typeface="Myriad Web Pro" pitchFamily="34" charset="0"/>
            </a:endParaRPr>
          </a:p>
        </p:txBody>
      </p:sp>
      <p:sp>
        <p:nvSpPr>
          <p:cNvPr id="4" name="Slide Number Placeholder 5"/>
          <p:cNvSpPr txBox="1">
            <a:spLocks/>
          </p:cNvSpPr>
          <p:nvPr userDrawn="1"/>
        </p:nvSpPr>
        <p:spPr bwMode="auto">
          <a:xfrm>
            <a:off x="8126413" y="6472238"/>
            <a:ext cx="381000" cy="212725"/>
          </a:xfrm>
          <a:prstGeom prst="rect">
            <a:avLst/>
          </a:prstGeom>
          <a:noFill/>
          <a:ln>
            <a:noFill/>
          </a:ln>
          <a:extLst/>
        </p:spPr>
        <p:txBody>
          <a:bodyPr lIns="0" rIns="0"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en-US" b="1" dirty="0" smtClean="0">
              <a:solidFill>
                <a:srgbClr val="0000FF"/>
              </a:solidFill>
              <a:latin typeface="Arial" pitchFamily="34" charset="0"/>
              <a:cs typeface="Arial" pitchFamily="34" charset="0"/>
            </a:endParaRPr>
          </a:p>
        </p:txBody>
      </p:sp>
      <p:sp>
        <p:nvSpPr>
          <p:cNvPr id="6" name="Title 1"/>
          <p:cNvSpPr>
            <a:spLocks noGrp="1"/>
          </p:cNvSpPr>
          <p:nvPr>
            <p:ph type="title"/>
          </p:nvPr>
        </p:nvSpPr>
        <p:spPr>
          <a:xfrm>
            <a:off x="457200" y="274638"/>
            <a:ext cx="8229600" cy="1143000"/>
          </a:xfrm>
        </p:spPr>
        <p:txBody>
          <a:bodyPr>
            <a:noAutofit/>
            <a:sp3d prstMaterial="softEdge"/>
          </a:bodyPr>
          <a:lstStyle>
            <a:lvl1pPr algn="ctr" rtl="0" eaLnBrk="1" latinLnBrk="0" hangingPunct="1">
              <a:spcBef>
                <a:spcPct val="0"/>
              </a:spcBef>
              <a:buNone/>
              <a:defRPr kumimoji="0" lang="en-US" sz="4800" b="1" kern="1200" cap="none" baseline="0" dirty="0" smtClean="0">
                <a:ln w="6350">
                  <a:noFill/>
                </a:ln>
                <a:solidFill>
                  <a:srgbClr val="990033"/>
                </a:solidFill>
                <a:effectLst/>
                <a:latin typeface="Corbel" pitchFamily="34" charset="0"/>
                <a:ea typeface="+mj-ea"/>
                <a:cs typeface="+mj-cs"/>
              </a:defRPr>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914400" y="6416675"/>
            <a:ext cx="6934200" cy="365125"/>
          </a:xfrm>
        </p:spPr>
        <p:txBody>
          <a:bodyPr/>
          <a:lstStyle>
            <a:lvl1pPr>
              <a:defRPr sz="1800" b="1">
                <a:solidFill>
                  <a:srgbClr val="0000FF"/>
                </a:solidFill>
                <a:latin typeface="Arial" pitchFamily="34" charset="0"/>
                <a:cs typeface="Arial" pitchFamily="34" charset="0"/>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Slide Number Placeholder 5"/>
          <p:cNvSpPr txBox="1">
            <a:spLocks/>
          </p:cNvSpPr>
          <p:nvPr userDrawn="1"/>
        </p:nvSpPr>
        <p:spPr bwMode="auto">
          <a:xfrm>
            <a:off x="8170863" y="6488113"/>
            <a:ext cx="381000" cy="212725"/>
          </a:xfrm>
          <a:prstGeom prst="rect">
            <a:avLst/>
          </a:prstGeom>
          <a:noFill/>
          <a:ln>
            <a:noFill/>
          </a:ln>
          <a:extLst/>
        </p:spPr>
        <p:txBody>
          <a:bodyPr lIns="0" rIns="0"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fld id="{5BC16D1B-2959-4E68-A244-8284AE0AFA2C}" type="slidenum">
              <a:rPr lang="en-US" b="1" smtClean="0">
                <a:solidFill>
                  <a:srgbClr val="0000FF"/>
                </a:solidFill>
                <a:latin typeface="Arial" pitchFamily="34" charset="0"/>
                <a:cs typeface="Arial" pitchFamily="34" charset="0"/>
              </a:rPr>
              <a:pPr algn="r" eaLnBrk="1" hangingPunct="1">
                <a:defRPr/>
              </a:pPr>
              <a:t>‹#›</a:t>
            </a:fld>
            <a:endParaRPr lang="en-US" b="1" dirty="0" smtClean="0">
              <a:solidFill>
                <a:srgbClr val="0000FF"/>
              </a:solidFill>
              <a:latin typeface="Arial" pitchFamily="34" charset="0"/>
              <a:cs typeface="Arial" pitchFamily="34" charset="0"/>
            </a:endParaRPr>
          </a:p>
        </p:txBody>
      </p:sp>
      <p:sp>
        <p:nvSpPr>
          <p:cNvPr id="3" name="Content Placeholder 2"/>
          <p:cNvSpPr>
            <a:spLocks noGrp="1"/>
          </p:cNvSpPr>
          <p:nvPr>
            <p:ph sz="half" idx="1"/>
          </p:nvPr>
        </p:nvSpPr>
        <p:spPr>
          <a:xfrm>
            <a:off x="457200" y="1600200"/>
            <a:ext cx="4038600" cy="4525963"/>
          </a:xfrm>
        </p:spPr>
        <p:txBody>
          <a:bodyPr/>
          <a:lstStyle>
            <a:lvl1pPr marL="547688" indent="-411163">
              <a:defRPr lang="en-US" sz="2400" kern="1200" dirty="0" smtClean="0">
                <a:solidFill>
                  <a:schemeClr val="bg1"/>
                </a:solidFill>
                <a:latin typeface="Arial" pitchFamily="34" charset="0"/>
                <a:ea typeface="ＭＳ Ｐゴシック" pitchFamily="-112" charset="-128"/>
                <a:cs typeface="Arial" pitchFamily="34" charset="0"/>
              </a:defRPr>
            </a:lvl1pPr>
            <a:lvl2pPr>
              <a:defRPr sz="2400">
                <a:latin typeface="Georgia" pitchFamily="18" charset="0"/>
              </a:defRPr>
            </a:lvl2pPr>
            <a:lvl3pPr>
              <a:defRPr sz="2000">
                <a:latin typeface="Georgia" pitchFamily="18" charset="0"/>
              </a:defRPr>
            </a:lvl3pPr>
            <a:lvl4pPr>
              <a:defRPr sz="1800">
                <a:latin typeface="Georgia" pitchFamily="18" charset="0"/>
              </a:defRPr>
            </a:lvl4pPr>
            <a:lvl5pPr>
              <a:defRPr sz="1800">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marL="547688" indent="-411163">
              <a:defRPr lang="en-US" sz="2400" kern="1200" dirty="0" smtClean="0">
                <a:solidFill>
                  <a:schemeClr val="bg1"/>
                </a:solidFill>
                <a:latin typeface="Arial" pitchFamily="34" charset="0"/>
                <a:ea typeface="ＭＳ Ｐゴシック" pitchFamily="-112" charset="-128"/>
                <a:cs typeface="Arial" pitchFamily="34" charset="0"/>
              </a:defRPr>
            </a:lvl1pPr>
            <a:lvl2pPr>
              <a:defRPr sz="2400">
                <a:latin typeface="Georgia" pitchFamily="18" charset="0"/>
              </a:defRPr>
            </a:lvl2pPr>
            <a:lvl3pPr>
              <a:defRPr sz="2000">
                <a:latin typeface="Georgia" pitchFamily="18" charset="0"/>
              </a:defRPr>
            </a:lvl3pPr>
            <a:lvl4pPr>
              <a:defRPr sz="1800">
                <a:latin typeface="Georgia" pitchFamily="18" charset="0"/>
              </a:defRPr>
            </a:lvl4pPr>
            <a:lvl5pPr>
              <a:defRPr sz="1800">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457200" y="274638"/>
            <a:ext cx="8229600" cy="1143000"/>
          </a:xfrm>
        </p:spPr>
        <p:txBody>
          <a:bodyPr>
            <a:sp3d prstMaterial="softEdge"/>
          </a:bodyPr>
          <a:lstStyle>
            <a:lvl1pPr algn="ctr" rtl="0" eaLnBrk="1" latinLnBrk="0" hangingPunct="1">
              <a:spcBef>
                <a:spcPct val="0"/>
              </a:spcBef>
              <a:buNone/>
              <a:defRPr kumimoji="0" lang="en-US" sz="4800" b="1" kern="1200" cap="none" baseline="0" dirty="0" smtClean="0">
                <a:ln w="6350">
                  <a:noFill/>
                </a:ln>
                <a:solidFill>
                  <a:srgbClr val="990033"/>
                </a:solidFill>
                <a:effectLst/>
                <a:latin typeface="Corbel" pitchFamily="34" charset="0"/>
                <a:ea typeface="+mj-ea"/>
                <a:cs typeface="+mj-cs"/>
              </a:defRPr>
            </a:lvl1pPr>
          </a:lstStyle>
          <a:p>
            <a:r>
              <a:rPr lang="en-US" dirty="0" smtClean="0"/>
              <a:t>Click to edit Master title style</a:t>
            </a:r>
            <a:endParaRPr lang="en-US" dirty="0"/>
          </a:p>
        </p:txBody>
      </p:sp>
      <p:sp>
        <p:nvSpPr>
          <p:cNvPr id="6" name="Footer Placeholder 4"/>
          <p:cNvSpPr>
            <a:spLocks noGrp="1"/>
          </p:cNvSpPr>
          <p:nvPr>
            <p:ph type="ftr" sz="quarter" idx="10"/>
          </p:nvPr>
        </p:nvSpPr>
        <p:spPr>
          <a:xfrm>
            <a:off x="914400" y="6416675"/>
            <a:ext cx="6934200" cy="365125"/>
          </a:xfrm>
        </p:spPr>
        <p:txBody>
          <a:bodyPr/>
          <a:lstStyle>
            <a:lvl1pPr>
              <a:defRPr sz="1800" b="1">
                <a:solidFill>
                  <a:srgbClr val="0000FF"/>
                </a:solidFill>
                <a:latin typeface="Arial" pitchFamily="34" charset="0"/>
                <a:cs typeface="Arial" pitchFamily="34" charset="0"/>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r>
              <a:rPr lang="en-US"/>
              <a:t>3/5/2009</a:t>
            </a:r>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43133D61-467E-4001-81DF-24A1080A7A4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dirty="0" smtClean="0"/>
              <a:t>Click to edit Master title style</a:t>
            </a:r>
            <a:endParaRPr lang="en-US" dirty="0"/>
          </a:p>
        </p:txBody>
      </p:sp>
      <p:sp>
        <p:nvSpPr>
          <p:cNvPr id="3" name="Text Placeholder 2"/>
          <p:cNvSpPr>
            <a:spLocks noGrp="1"/>
          </p:cNvSpPr>
          <p:nvPr>
            <p:ph type="body" idx="2"/>
          </p:nvPr>
        </p:nvSpPr>
        <p:spPr>
          <a:xfrm>
            <a:off x="457200" y="1524000"/>
            <a:ext cx="3008313" cy="4602163"/>
          </a:xfrm>
        </p:spPr>
        <p:txBody>
          <a:bodyPr/>
          <a:lstStyle>
            <a:lvl1pPr marL="0" indent="0">
              <a:buNone/>
              <a:defRPr sz="1400">
                <a:latin typeface="Arial" pitchFamily="34" charset="0"/>
                <a:cs typeface="Arial" pitchFamily="34" charset="0"/>
              </a:defRPr>
            </a:lvl1pPr>
            <a:lvl2pPr>
              <a:buNone/>
              <a:defRPr sz="1200"/>
            </a:lvl2pPr>
            <a:lvl3pPr>
              <a:buNone/>
              <a:defRPr sz="1000"/>
            </a:lvl3pPr>
            <a:lvl4pPr>
              <a:buNone/>
              <a:defRPr sz="900"/>
            </a:lvl4pPr>
            <a:lvl5pPr>
              <a:buNone/>
              <a:defRPr sz="900"/>
            </a:lvl5pPr>
          </a:lstStyle>
          <a:p>
            <a:pPr lvl="0"/>
            <a:r>
              <a:rPr lang="en-US" dirty="0"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marL="547688" indent="-411163">
              <a:defRPr lang="en-US" sz="2400" kern="1200" dirty="0" smtClean="0">
                <a:solidFill>
                  <a:schemeClr val="bg1"/>
                </a:solidFill>
                <a:latin typeface="Arial" pitchFamily="34" charset="0"/>
                <a:ea typeface="ＭＳ Ｐゴシック" pitchFamily="-112" charset="-128"/>
                <a:cs typeface="Arial" pitchFamily="34" charset="0"/>
              </a:defRPr>
            </a:lvl1pPr>
            <a:lvl2pPr>
              <a:defRPr sz="2400">
                <a:latin typeface="Georgia" pitchFamily="18" charset="0"/>
                <a:cs typeface="Arial" pitchFamily="34" charset="0"/>
              </a:defRPr>
            </a:lvl2pPr>
            <a:lvl3pPr>
              <a:defRPr sz="2200">
                <a:latin typeface="Georgia" pitchFamily="18" charset="0"/>
                <a:cs typeface="Arial" pitchFamily="34" charset="0"/>
              </a:defRPr>
            </a:lvl3pPr>
            <a:lvl4pPr>
              <a:defRPr sz="2000">
                <a:latin typeface="Georgia" pitchFamily="18" charset="0"/>
                <a:cs typeface="Arial" pitchFamily="34" charset="0"/>
              </a:defRPr>
            </a:lvl4pPr>
            <a:lvl5pPr>
              <a:defRPr sz="1800">
                <a:latin typeface="Georgia" pitchFamily="18"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13"/>
          <p:cNvSpPr>
            <a:spLocks noGrp="1"/>
          </p:cNvSpPr>
          <p:nvPr>
            <p:ph type="dt" sz="half" idx="10"/>
          </p:nvPr>
        </p:nvSpPr>
        <p:spPr/>
        <p:txBody>
          <a:bodyPr/>
          <a:lstStyle>
            <a:lvl1pPr>
              <a:defRPr/>
            </a:lvl1pPr>
          </a:lstStyle>
          <a:p>
            <a:pPr>
              <a:defRPr/>
            </a:pPr>
            <a:r>
              <a:rPr lang="en-US"/>
              <a:t>3/5/2009</a:t>
            </a:r>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6CB72D2-A927-42D1-9284-A492FCD2C76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wrap="square" lIns="91440" tIns="45720" rIns="91440" bIns="45720" numCol="1" anchor="b" anchorCtr="0" compatLnSpc="1">
            <a:prstTxWarp prst="textNoShape">
              <a:avLst/>
            </a:prstTxWarp>
          </a:bodyPr>
          <a:lstStyle>
            <a:lvl1pPr>
              <a:defRPr sz="1200">
                <a:solidFill>
                  <a:srgbClr val="BCBCBC"/>
                </a:solidFill>
                <a:latin typeface="Arial" pitchFamily="34" charset="0"/>
                <a:cs typeface="Arial" pitchFamily="34" charset="0"/>
              </a:defRPr>
            </a:lvl1pPr>
          </a:lstStyle>
          <a:p>
            <a:pPr>
              <a:defRPr/>
            </a:pPr>
            <a:r>
              <a:rPr lang="en-US"/>
              <a:t>3/5/2009</a:t>
            </a:r>
          </a:p>
        </p:txBody>
      </p:sp>
      <p:sp>
        <p:nvSpPr>
          <p:cNvPr id="3" name="Footer Placeholder 2"/>
          <p:cNvSpPr>
            <a:spLocks noGrp="1"/>
          </p:cNvSpPr>
          <p:nvPr>
            <p:ph type="ftr" sz="quarter" idx="3"/>
          </p:nvPr>
        </p:nvSpPr>
        <p:spPr>
          <a:xfrm>
            <a:off x="3124200" y="6416675"/>
            <a:ext cx="28956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CBC"/>
                </a:solidFill>
                <a:latin typeface="Arial" pitchFamily="34" charset="0"/>
                <a:cs typeface="Arial" pitchFamily="34" charset="0"/>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algn="r">
              <a:defRPr sz="1200">
                <a:solidFill>
                  <a:srgbClr val="BCBCBC"/>
                </a:solidFill>
                <a:latin typeface="Arial" pitchFamily="34" charset="0"/>
                <a:cs typeface="Arial" pitchFamily="34" charset="0"/>
              </a:defRPr>
            </a:lvl1pPr>
          </a:lstStyle>
          <a:p>
            <a:pPr>
              <a:defRPr/>
            </a:pPr>
            <a:fld id="{9070BB17-5733-482D-A320-3DB05DE024C4}"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64" r:id="rId8"/>
    <p:sldLayoutId id="2147483765" r:id="rId9"/>
    <p:sldLayoutId id="2147483766" r:id="rId10"/>
    <p:sldLayoutId id="2147483767" r:id="rId11"/>
    <p:sldLayoutId id="2147483768" r:id="rId12"/>
  </p:sldLayoutIdLst>
  <p:hf hdr="0" ftr="0" dt="0"/>
  <p:txStyles>
    <p:titleStyle>
      <a:lvl1pPr algn="ctr" rtl="0" eaLnBrk="0" fontAlgn="base" hangingPunct="0">
        <a:spcBef>
          <a:spcPct val="0"/>
        </a:spcBef>
        <a:spcAft>
          <a:spcPct val="0"/>
        </a:spcAft>
        <a:defRPr lang="en-US" sz="4800" b="1" kern="1200" dirty="0">
          <a:ln w="6350">
            <a:noFill/>
          </a:ln>
          <a:solidFill>
            <a:srgbClr val="990033"/>
          </a:solidFill>
          <a:latin typeface="Corbel" pitchFamily="34" charset="0"/>
          <a:ea typeface="ＭＳ Ｐゴシック" pitchFamily="-112" charset="-128"/>
          <a:cs typeface="ＭＳ Ｐゴシック"/>
        </a:defRPr>
      </a:lvl1pPr>
      <a:lvl2pPr algn="ctr" rtl="0" eaLnBrk="0" fontAlgn="base" hangingPunct="0">
        <a:spcBef>
          <a:spcPct val="0"/>
        </a:spcBef>
        <a:spcAft>
          <a:spcPct val="0"/>
        </a:spcAft>
        <a:defRPr sz="4800" b="1">
          <a:solidFill>
            <a:srgbClr val="990033"/>
          </a:solidFill>
          <a:latin typeface="Corbel" pitchFamily="34" charset="0"/>
          <a:ea typeface="ＭＳ Ｐゴシック" pitchFamily="-112" charset="-128"/>
          <a:cs typeface="ＭＳ Ｐゴシック"/>
        </a:defRPr>
      </a:lvl2pPr>
      <a:lvl3pPr algn="ctr" rtl="0" eaLnBrk="0" fontAlgn="base" hangingPunct="0">
        <a:spcBef>
          <a:spcPct val="0"/>
        </a:spcBef>
        <a:spcAft>
          <a:spcPct val="0"/>
        </a:spcAft>
        <a:defRPr sz="4800" b="1">
          <a:solidFill>
            <a:srgbClr val="990033"/>
          </a:solidFill>
          <a:latin typeface="Corbel" pitchFamily="34" charset="0"/>
          <a:ea typeface="ＭＳ Ｐゴシック" pitchFamily="-112" charset="-128"/>
          <a:cs typeface="ＭＳ Ｐゴシック"/>
        </a:defRPr>
      </a:lvl3pPr>
      <a:lvl4pPr algn="ctr" rtl="0" eaLnBrk="0" fontAlgn="base" hangingPunct="0">
        <a:spcBef>
          <a:spcPct val="0"/>
        </a:spcBef>
        <a:spcAft>
          <a:spcPct val="0"/>
        </a:spcAft>
        <a:defRPr sz="4800" b="1">
          <a:solidFill>
            <a:srgbClr val="990033"/>
          </a:solidFill>
          <a:latin typeface="Corbel" pitchFamily="34" charset="0"/>
          <a:ea typeface="ＭＳ Ｐゴシック" pitchFamily="-112" charset="-128"/>
          <a:cs typeface="ＭＳ Ｐゴシック"/>
        </a:defRPr>
      </a:lvl4pPr>
      <a:lvl5pPr algn="ctr" rtl="0" eaLnBrk="0" fontAlgn="base" hangingPunct="0">
        <a:spcBef>
          <a:spcPct val="0"/>
        </a:spcBef>
        <a:spcAft>
          <a:spcPct val="0"/>
        </a:spcAft>
        <a:defRPr sz="4800" b="1">
          <a:solidFill>
            <a:srgbClr val="990033"/>
          </a:solidFill>
          <a:latin typeface="Corbel" pitchFamily="34" charset="0"/>
          <a:ea typeface="ＭＳ Ｐゴシック" pitchFamily="-112" charset="-128"/>
          <a:cs typeface="ＭＳ Ｐゴシック"/>
        </a:defRPr>
      </a:lvl5pPr>
      <a:lvl6pPr marL="457200" algn="ctr" rtl="0" fontAlgn="base">
        <a:spcBef>
          <a:spcPct val="0"/>
        </a:spcBef>
        <a:spcAft>
          <a:spcPct val="0"/>
        </a:spcAft>
        <a:defRPr sz="4800" b="1">
          <a:solidFill>
            <a:srgbClr val="990033"/>
          </a:solidFill>
          <a:latin typeface="Corbel" pitchFamily="34" charset="0"/>
        </a:defRPr>
      </a:lvl6pPr>
      <a:lvl7pPr marL="914400" algn="ctr" rtl="0" fontAlgn="base">
        <a:spcBef>
          <a:spcPct val="0"/>
        </a:spcBef>
        <a:spcAft>
          <a:spcPct val="0"/>
        </a:spcAft>
        <a:defRPr sz="4800" b="1">
          <a:solidFill>
            <a:srgbClr val="990033"/>
          </a:solidFill>
          <a:latin typeface="Corbel" pitchFamily="34" charset="0"/>
        </a:defRPr>
      </a:lvl7pPr>
      <a:lvl8pPr marL="1371600" algn="ctr" rtl="0" fontAlgn="base">
        <a:spcBef>
          <a:spcPct val="0"/>
        </a:spcBef>
        <a:spcAft>
          <a:spcPct val="0"/>
        </a:spcAft>
        <a:defRPr sz="4800" b="1">
          <a:solidFill>
            <a:srgbClr val="990033"/>
          </a:solidFill>
          <a:latin typeface="Corbel" pitchFamily="34" charset="0"/>
        </a:defRPr>
      </a:lvl8pPr>
      <a:lvl9pPr marL="1828800" algn="ctr" rtl="0" fontAlgn="base">
        <a:spcBef>
          <a:spcPct val="0"/>
        </a:spcBef>
        <a:spcAft>
          <a:spcPct val="0"/>
        </a:spcAft>
        <a:defRPr sz="4800" b="1">
          <a:solidFill>
            <a:srgbClr val="990033"/>
          </a:solidFill>
          <a:latin typeface="Corbel" pitchFamily="34" charset="0"/>
        </a:defRPr>
      </a:lvl9pPr>
    </p:titleStyle>
    <p:bodyStyle>
      <a:lvl1pPr marL="547688" indent="-411163" algn="l" rtl="0" eaLnBrk="0" fontAlgn="base" hangingPunct="0">
        <a:spcBef>
          <a:spcPct val="20000"/>
        </a:spcBef>
        <a:spcAft>
          <a:spcPct val="0"/>
        </a:spcAft>
        <a:buClr>
          <a:srgbClr val="E46C0A"/>
        </a:buClr>
        <a:buSzPct val="65000"/>
        <a:buFont typeface="Wingdings 2" pitchFamily="18" charset="2"/>
        <a:buChar char=""/>
        <a:defRPr lang="en-US" sz="2400" kern="1200" dirty="0">
          <a:solidFill>
            <a:schemeClr val="bg1"/>
          </a:solidFill>
          <a:latin typeface="Myriad Web Pro" pitchFamily="34" charset="0"/>
          <a:ea typeface="ＭＳ Ｐゴシック" pitchFamily="-112" charset="-128"/>
          <a:cs typeface="ＭＳ Ｐゴシック"/>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rgbClr val="10253F"/>
          </a:solidFill>
          <a:latin typeface="Georgia" pitchFamily="18" charset="0"/>
          <a:ea typeface="ＭＳ Ｐゴシック" pitchFamily="-112" charset="-128"/>
          <a:cs typeface="ＭＳ Ｐゴシック"/>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rgbClr val="10253F"/>
          </a:solidFill>
          <a:latin typeface="Georgia" pitchFamily="18" charset="0"/>
          <a:ea typeface="ＭＳ Ｐゴシック" pitchFamily="-112" charset="-128"/>
          <a:cs typeface="ＭＳ Ｐゴシック"/>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rgbClr val="10253F"/>
          </a:solidFill>
          <a:latin typeface="Georgia" pitchFamily="18" charset="0"/>
          <a:ea typeface="ＭＳ Ｐゴシック" pitchFamily="-112" charset="-128"/>
          <a:cs typeface="ＭＳ Ｐゴシック"/>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rgbClr val="10253F"/>
          </a:solidFill>
          <a:latin typeface="Georgia" pitchFamily="18" charset="0"/>
          <a:ea typeface="ＭＳ Ｐゴシック" pitchFamily="-112" charset="-128"/>
          <a:cs typeface="ＭＳ Ｐゴシック"/>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3.jpeg"/><Relationship Id="rId4" Type="http://schemas.openxmlformats.org/officeDocument/2006/relationships/oleObject" Target="../embeddings/Microsoft_Office_Excel_97-2003_Worksheet1.xls"/></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3.jpeg"/><Relationship Id="rId4" Type="http://schemas.openxmlformats.org/officeDocument/2006/relationships/oleObject" Target="../embeddings/Microsoft_Office_Excel_97-2003_Worksheet2.xls"/></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bizstats.com/"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quickfacts.census.gov/qfd/index.html" TargetMode="External"/><Relationship Id="rId4" Type="http://schemas.openxmlformats.org/officeDocument/2006/relationships/hyperlink" Target="http://www.bizstats.com/industry-markets.asp" TargetMode="Externa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1066800"/>
            <a:ext cx="8229600" cy="3276600"/>
          </a:xfrm>
        </p:spPr>
        <p:txBody>
          <a:bodyPr/>
          <a:lstStyle/>
          <a:p>
            <a:pPr marL="457200" indent="-457200">
              <a:spcBef>
                <a:spcPts val="1200"/>
              </a:spcBef>
              <a:buFont typeface="+mj-lt"/>
              <a:buAutoNum type="arabicPeriod"/>
              <a:defRPr/>
            </a:pPr>
            <a:r>
              <a:rPr/>
              <a:t>[Describe your product or service. Say what your idea is, and independently prove its importance.]</a:t>
            </a:r>
          </a:p>
          <a:p>
            <a:pPr marL="457200" indent="-457200">
              <a:spcBef>
                <a:spcPts val="1200"/>
              </a:spcBef>
              <a:buFont typeface="+mj-lt"/>
              <a:buAutoNum type="arabicPeriod"/>
              <a:defRPr/>
            </a:pPr>
            <a:r>
              <a:rPr/>
              <a:t>[Describe the large market need, your competitive advantage, a profitable business model and you are a ‘great’, not a good, entrepreneur</a:t>
            </a:r>
          </a:p>
          <a:p>
            <a:pPr marL="457200" indent="-457200">
              <a:spcBef>
                <a:spcPts val="1200"/>
              </a:spcBef>
              <a:buFont typeface="+mj-lt"/>
              <a:buAutoNum type="arabicPeriod"/>
              <a:defRPr/>
            </a:pPr>
            <a:r>
              <a:rPr/>
              <a:t>[ Should make the listener ask "Tell me </a:t>
            </a:r>
          </a:p>
          <a:p>
            <a:pPr marL="0" indent="0">
              <a:spcBef>
                <a:spcPts val="1200"/>
              </a:spcBef>
              <a:defRPr/>
            </a:pPr>
            <a:r>
              <a:rPr/>
              <a:t>      more."]</a:t>
            </a:r>
            <a:endParaRPr sz="2800"/>
          </a:p>
        </p:txBody>
      </p:sp>
      <p:sp>
        <p:nvSpPr>
          <p:cNvPr id="10243" name="Title 8"/>
          <p:cNvSpPr>
            <a:spLocks noGrp="1"/>
          </p:cNvSpPr>
          <p:nvPr>
            <p:ph type="title"/>
          </p:nvPr>
        </p:nvSpPr>
        <p:spPr>
          <a:xfrm>
            <a:off x="457200" y="152400"/>
            <a:ext cx="8229600" cy="990600"/>
          </a:xfrm>
        </p:spPr>
        <p:txBody>
          <a:bodyPr/>
          <a:lstStyle/>
          <a:p>
            <a:pPr>
              <a:defRPr/>
            </a:pPr>
            <a:r>
              <a:rPr>
                <a:ln>
                  <a:noFill/>
                </a:ln>
                <a:ea typeface="ＭＳ Ｐゴシック" pitchFamily="34" charset="-128"/>
              </a:rPr>
              <a:t>The 30-Second Pitch/Hook</a:t>
            </a:r>
            <a:br>
              <a:rPr>
                <a:ln>
                  <a:noFill/>
                </a:ln>
                <a:ea typeface="ＭＳ Ｐゴシック" pitchFamily="34" charset="-128"/>
              </a:rPr>
            </a:br>
            <a:endParaRPr sz="1400" i="1">
              <a:ln>
                <a:noFill/>
              </a:ln>
              <a:solidFill>
                <a:srgbClr val="008000"/>
              </a:solidFill>
              <a:latin typeface="Myriad Web Pro" pitchFamily="34" charset="0"/>
              <a:ea typeface="ＭＳ Ｐゴシック" pitchFamily="34" charset="-128"/>
              <a:cs typeface="Arial" pitchFamily="34" charset="0"/>
            </a:endParaRPr>
          </a:p>
        </p:txBody>
      </p:sp>
      <p:sp>
        <p:nvSpPr>
          <p:cNvPr id="11" name="Text Placeholder 2"/>
          <p:cNvSpPr txBox="1">
            <a:spLocks/>
          </p:cNvSpPr>
          <p:nvPr/>
        </p:nvSpPr>
        <p:spPr bwMode="auto">
          <a:xfrm>
            <a:off x="381000" y="4572000"/>
            <a:ext cx="8382000" cy="13716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nchor="ctr"/>
          <a:lstStyle/>
          <a:p>
            <a:pPr>
              <a:spcBef>
                <a:spcPts val="0"/>
              </a:spcBef>
              <a:buClr>
                <a:schemeClr val="tx1">
                  <a:shade val="95000"/>
                </a:schemeClr>
              </a:buClr>
              <a:buSzPct val="65000"/>
              <a:defRPr/>
            </a:pPr>
            <a:r>
              <a:rPr lang="en-US" sz="2300" b="1" i="1" dirty="0">
                <a:solidFill>
                  <a:schemeClr val="bg1"/>
                </a:solidFill>
                <a:latin typeface="Arial" pitchFamily="34" charset="0"/>
                <a:cs typeface="Arial" pitchFamily="34" charset="0"/>
              </a:rPr>
              <a:t>Example:</a:t>
            </a:r>
            <a:r>
              <a:rPr lang="en-US" sz="2300" dirty="0">
                <a:solidFill>
                  <a:schemeClr val="bg1"/>
                </a:solidFill>
                <a:latin typeface="Arial" pitchFamily="34" charset="0"/>
                <a:cs typeface="Arial" pitchFamily="34" charset="0"/>
              </a:rPr>
              <a:t> “Dislike those smelly topical pain relievers that contain numerous chemicals?  Try J&amp;J’s Healing Cream, all natural herbal cream next time you experience an ache or pain.”</a:t>
            </a:r>
          </a:p>
        </p:txBody>
      </p:sp>
      <p:sp>
        <p:nvSpPr>
          <p:cNvPr id="12" name="16-Point Star 11"/>
          <p:cNvSpPr/>
          <p:nvPr/>
        </p:nvSpPr>
        <p:spPr>
          <a:xfrm>
            <a:off x="6248400" y="2743200"/>
            <a:ext cx="2971800" cy="1905000"/>
          </a:xfrm>
          <a:prstGeom prst="star16">
            <a:avLst/>
          </a:prstGeom>
          <a:ln/>
        </p:spPr>
        <p:style>
          <a:lnRef idx="1">
            <a:schemeClr val="accent3"/>
          </a:lnRef>
          <a:fillRef idx="2">
            <a:schemeClr val="accent3"/>
          </a:fillRef>
          <a:effectRef idx="1">
            <a:schemeClr val="accent3"/>
          </a:effectRef>
          <a:fontRef idx="minor">
            <a:schemeClr val="dk1"/>
          </a:fontRef>
        </p:style>
        <p:txBody>
          <a:bodyPr anchor="ctr"/>
          <a:lstStyle/>
          <a:p>
            <a:pPr algn="ctr">
              <a:spcBef>
                <a:spcPts val="0"/>
              </a:spcBef>
              <a:buClr>
                <a:srgbClr val="984807"/>
              </a:buClr>
              <a:buSzPct val="80000"/>
              <a:defRPr/>
            </a:pPr>
            <a:r>
              <a:rPr lang="en-US" sz="1900" b="1" dirty="0">
                <a:solidFill>
                  <a:schemeClr val="bg2"/>
                </a:solidFill>
                <a:latin typeface="Arial" pitchFamily="34" charset="0"/>
                <a:ea typeface="ＭＳ Ｐゴシック" pitchFamily="34" charset="-128"/>
                <a:cs typeface="Arial" pitchFamily="34" charset="0"/>
              </a:rPr>
              <a:t>Remove slide  before presenting</a:t>
            </a:r>
          </a:p>
        </p:txBody>
      </p:sp>
      <p:pic>
        <p:nvPicPr>
          <p:cNvPr id="9226" name="Picture 1"/>
          <p:cNvPicPr>
            <a:picLocks noChangeAspect="1"/>
          </p:cNvPicPr>
          <p:nvPr/>
        </p:nvPicPr>
        <p:blipFill>
          <a:blip r:embed="rId3" cstate="print"/>
          <a:srcRect/>
          <a:stretch>
            <a:fillRect/>
          </a:stretch>
        </p:blipFill>
        <p:spPr bwMode="auto">
          <a:xfrm>
            <a:off x="152400" y="6149975"/>
            <a:ext cx="2487613" cy="706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pPr>
              <a:defRPr/>
            </a:pPr>
            <a:r>
              <a:rPr>
                <a:ln>
                  <a:noFill/>
                </a:ln>
                <a:ea typeface="ＭＳ Ｐゴシック" pitchFamily="34" charset="-128"/>
              </a:rPr>
              <a:t>Promotional Mix</a:t>
            </a:r>
            <a:endParaRPr/>
          </a:p>
        </p:txBody>
      </p:sp>
      <p:graphicFrame>
        <p:nvGraphicFramePr>
          <p:cNvPr id="6" name="Content Placeholder 5"/>
          <p:cNvGraphicFramePr>
            <a:graphicFrameLocks noGrp="1"/>
          </p:cNvGraphicFramePr>
          <p:nvPr>
            <p:ph idx="1"/>
          </p:nvPr>
        </p:nvGraphicFramePr>
        <p:xfrm>
          <a:off x="674914" y="1600199"/>
          <a:ext cx="8001000" cy="42672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utoShape 250"/>
          <p:cNvSpPr>
            <a:spLocks noChangeArrowheads="1"/>
          </p:cNvSpPr>
          <p:nvPr/>
        </p:nvSpPr>
        <p:spPr bwMode="auto">
          <a:xfrm>
            <a:off x="3009900" y="1094913"/>
            <a:ext cx="2514600" cy="478974"/>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lang="en-US" sz="1600" b="1" dirty="0">
                <a:solidFill>
                  <a:schemeClr val="bg1"/>
                </a:solidFill>
                <a:latin typeface="Arial" pitchFamily="34" charset="0"/>
                <a:cs typeface="Arial" pitchFamily="34" charset="0"/>
              </a:rPr>
              <a:t>Promotional Expense</a:t>
            </a:r>
          </a:p>
        </p:txBody>
      </p:sp>
      <p:sp>
        <p:nvSpPr>
          <p:cNvPr id="9" name="AutoShape 250"/>
          <p:cNvSpPr>
            <a:spLocks noChangeArrowheads="1"/>
          </p:cNvSpPr>
          <p:nvPr/>
        </p:nvSpPr>
        <p:spPr bwMode="auto">
          <a:xfrm>
            <a:off x="6900634" y="1066800"/>
            <a:ext cx="1709965" cy="478974"/>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en-US" sz="1600" b="1" dirty="0">
                <a:solidFill>
                  <a:schemeClr val="bg1"/>
                </a:solidFill>
                <a:latin typeface="Arial" pitchFamily="34" charset="0"/>
                <a:cs typeface="Arial" pitchFamily="34" charset="0"/>
              </a:rPr>
              <a:t>Monthly</a:t>
            </a:r>
          </a:p>
          <a:p>
            <a:pPr algn="ctr">
              <a:defRPr/>
            </a:pPr>
            <a:r>
              <a:rPr lang="en-US" sz="1600" b="1" dirty="0">
                <a:solidFill>
                  <a:schemeClr val="bg1"/>
                </a:solidFill>
                <a:latin typeface="Arial" pitchFamily="34" charset="0"/>
                <a:cs typeface="Arial" pitchFamily="34" charset="0"/>
              </a:rPr>
              <a:t>Amount</a:t>
            </a:r>
          </a:p>
        </p:txBody>
      </p:sp>
      <p:pic>
        <p:nvPicPr>
          <p:cNvPr id="18442" name="Picture 2"/>
          <p:cNvPicPr>
            <a:picLocks noChangeAspect="1"/>
          </p:cNvPicPr>
          <p:nvPr/>
        </p:nvPicPr>
        <p:blipFill>
          <a:blip r:embed="rId8" cstate="print"/>
          <a:srcRect/>
          <a:stretch>
            <a:fillRect/>
          </a:stretch>
        </p:blipFill>
        <p:spPr bwMode="auto">
          <a:xfrm>
            <a:off x="228600" y="60198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762000" y="0"/>
            <a:ext cx="7772400" cy="609600"/>
          </a:xfrm>
        </p:spPr>
        <p:txBody>
          <a:bodyPr/>
          <a:lstStyle/>
          <a:p>
            <a:pPr>
              <a:lnSpc>
                <a:spcPct val="80000"/>
              </a:lnSpc>
            </a:pPr>
            <a:r>
              <a:rPr sz="3600" smtClean="0">
                <a:ln>
                  <a:noFill/>
                </a:ln>
                <a:ea typeface="ＭＳ Ｐゴシック" pitchFamily="34" charset="-128"/>
              </a:rPr>
              <a:t>Economics</a:t>
            </a:r>
            <a:r>
              <a:rPr sz="4000" smtClean="0">
                <a:ln>
                  <a:noFill/>
                </a:ln>
                <a:ea typeface="ＭＳ Ｐゴシック" pitchFamily="34" charset="-128"/>
              </a:rPr>
              <a:t> of One Unit </a:t>
            </a:r>
            <a:endParaRPr sz="2000" i="1" smtClean="0">
              <a:ln>
                <a:noFill/>
              </a:ln>
              <a:solidFill>
                <a:srgbClr val="008000"/>
              </a:solidFill>
              <a:ea typeface="ＭＳ Ｐゴシック" pitchFamily="34" charset="-128"/>
            </a:endParaRPr>
          </a:p>
        </p:txBody>
      </p:sp>
      <p:graphicFrame>
        <p:nvGraphicFramePr>
          <p:cNvPr id="78851" name="Group 3"/>
          <p:cNvGraphicFramePr>
            <a:graphicFrameLocks noGrp="1"/>
          </p:cNvGraphicFramePr>
          <p:nvPr>
            <p:ph idx="4294967295"/>
          </p:nvPr>
        </p:nvGraphicFramePr>
        <p:xfrm>
          <a:off x="762000" y="685800"/>
          <a:ext cx="7467600" cy="6126163"/>
        </p:xfrm>
        <a:graphic>
          <a:graphicData uri="http://schemas.openxmlformats.org/drawingml/2006/table">
            <a:tbl>
              <a:tblPr>
                <a:tableStyleId>{0505E3EF-67EA-436B-97B2-0124C06EBD24}</a:tableStyleId>
              </a:tblPr>
              <a:tblGrid>
                <a:gridCol w="3230563"/>
                <a:gridCol w="808037"/>
                <a:gridCol w="914400"/>
                <a:gridCol w="2514600"/>
              </a:tblGrid>
              <a:tr h="822954">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Definition of One Unit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_(Describe)___________________   </a:t>
                      </a:r>
                      <a:endParaRPr kumimoji="0" lang="en-US" sz="2000" b="1" i="0" u="none" strike="noStrike" cap="none" normalizeH="0" baseline="0" dirty="0" smtClean="0">
                        <a:ln>
                          <a:noFill/>
                        </a:ln>
                        <a:solidFill>
                          <a:schemeClr val="bg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Selling Price                             $____(SP)_______</a:t>
                      </a:r>
                      <a:endParaRPr kumimoji="0" lang="en-US" sz="2400" b="0" i="0" u="none" strike="noStrike" cap="none" normalizeH="0" baseline="0" dirty="0" smtClean="0">
                        <a:ln>
                          <a:noFill/>
                        </a:ln>
                        <a:solidFill>
                          <a:schemeClr val="bg2"/>
                        </a:solidFill>
                        <a:effectLst/>
                        <a:latin typeface="Myriad Web Pro" pitchFamily="34" charset="0"/>
                        <a:ea typeface="ＭＳ Ｐゴシック" pitchFamily="-112" charset="-128"/>
                        <a:cs typeface="Arial" charset="0"/>
                      </a:endParaRPr>
                    </a:p>
                  </a:txBody>
                  <a:tcPr marT="45718" marB="45718" horzOverflow="overflow">
                    <a:solidFill>
                      <a:schemeClr val="tx2">
                        <a:lumMod val="75000"/>
                      </a:schemeClr>
                    </a:solidFill>
                  </a:tcPr>
                </a:tc>
                <a:tc hMerge="1">
                  <a:txBody>
                    <a:bodyPr/>
                    <a:lstStyle/>
                    <a:p>
                      <a:endParaRPr lang="en-US"/>
                    </a:p>
                  </a:txBody>
                  <a:tcPr/>
                </a:tc>
              </a:tr>
              <a:tr h="341290">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sng" strike="noStrike" cap="none" normalizeH="0" baseline="0" smtClean="0">
                          <a:ln>
                            <a:noFill/>
                          </a:ln>
                          <a:effectLst/>
                        </a:rPr>
                        <a:t>Cost of Sales Per Unit</a:t>
                      </a:r>
                      <a:endParaRPr kumimoji="0" lang="en-US" sz="1600" b="1" i="0" u="sng"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67147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sng" strike="noStrike" cap="none" normalizeH="0" baseline="0" dirty="0" smtClean="0">
                          <a:ln>
                            <a:noFill/>
                          </a:ln>
                          <a:effectLst/>
                        </a:rPr>
                        <a:t>Direct Labor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(Labor Cost per Hour) </a:t>
                      </a:r>
                      <a:r>
                        <a:rPr kumimoji="0" lang="en-US" sz="1200" u="none" strike="noStrike" cap="none" normalizeH="0" baseline="0" dirty="0" smtClean="0">
                          <a:ln>
                            <a:noFill/>
                          </a:ln>
                          <a:effectLst/>
                        </a:rPr>
                        <a:t>(A)</a:t>
                      </a:r>
                      <a:endParaRPr kumimoji="0" lang="en-US" sz="1200" b="0" i="0" u="none" strike="noStrike" cap="none" normalizeH="0" baseline="0" dirty="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smtClean="0">
                          <a:ln>
                            <a:noFill/>
                          </a:ln>
                          <a:effectLst/>
                        </a:rPr>
                        <a:t>Time (in hours) to make 1 unit </a:t>
                      </a:r>
                      <a:r>
                        <a:rPr kumimoji="0" lang="en-US" sz="1200" u="none" strike="noStrike" cap="none" normalizeH="0" baseline="0" smtClean="0">
                          <a:ln>
                            <a:noFill/>
                          </a:ln>
                          <a:effectLst/>
                        </a:rPr>
                        <a:t>(B)</a:t>
                      </a:r>
                      <a:endParaRPr kumimoji="0" lang="en-US" sz="12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smtClean="0">
                          <a:ln>
                            <a:noFill/>
                          </a:ln>
                          <a:effectLst/>
                        </a:rPr>
                        <a:t>Direct Labor Cost Per Unit </a:t>
                      </a:r>
                      <a:r>
                        <a:rPr kumimoji="0" lang="en-US" sz="1200" u="none" strike="noStrike" cap="none" normalizeH="0" baseline="0" smtClean="0">
                          <a:ln>
                            <a:noFill/>
                          </a:ln>
                          <a:effectLst/>
                        </a:rPr>
                        <a:t>(A)*(B)</a:t>
                      </a:r>
                      <a:endParaRPr kumimoji="0" lang="en-US" sz="12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r>
              <a:tr h="3428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smtClean="0">
                          <a:ln>
                            <a:noFill/>
                          </a:ln>
                          <a:effectLst/>
                        </a:rPr>
                        <a:t>$</a:t>
                      </a: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    (DL)</a:t>
                      </a:r>
                      <a:endParaRPr kumimoji="0" lang="en-US" sz="1600" b="0" i="0" u="none" strike="noStrike" cap="none" normalizeH="0" baseline="0" dirty="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solidFill>
                      <a:schemeClr val="accent3">
                        <a:lumMod val="40000"/>
                        <a:lumOff val="60000"/>
                      </a:schemeClr>
                    </a:solidFill>
                  </a:tcPr>
                </a:tc>
              </a:tr>
              <a:tr h="5791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sng" strike="noStrike" cap="none" normalizeH="0" baseline="0" smtClean="0">
                          <a:ln>
                            <a:noFill/>
                          </a:ln>
                          <a:effectLst/>
                        </a:rPr>
                        <a:t>Material Description</a:t>
                      </a:r>
                      <a:endParaRPr kumimoji="0" lang="en-US" sz="1600" b="0" i="0" u="sng"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smtClean="0">
                          <a:ln>
                            <a:noFill/>
                          </a:ln>
                          <a:effectLst/>
                        </a:rPr>
                        <a:t>Cost/Total Quantity</a:t>
                      </a: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Cost Per Unit ($)</a:t>
                      </a:r>
                      <a:endParaRPr kumimoji="0" lang="en-US" sz="1600" b="0" i="0" u="none" strike="noStrike" cap="none" normalizeH="0" baseline="0" dirty="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r>
              <a:tr h="341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r>
              <a:tr h="3428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r>
              <a:tr h="3698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r>
              <a:tr h="341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r>
              <a:tr h="387325">
                <a:tc gridSpan="3">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smtClean="0">
                          <a:ln>
                            <a:noFill/>
                          </a:ln>
                          <a:effectLst/>
                        </a:rPr>
                        <a:t>Total Material Cost Per Unit</a:t>
                      </a:r>
                      <a:endParaRPr kumimoji="0" lang="en-US" sz="1600" b="1"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     (MC)</a:t>
                      </a:r>
                      <a:endParaRPr kumimoji="0" lang="en-US" sz="1600" b="1" i="0" u="none" strike="noStrike" cap="none" normalizeH="0" baseline="0" dirty="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solidFill>
                      <a:schemeClr val="accent3">
                        <a:lumMod val="40000"/>
                        <a:lumOff val="60000"/>
                      </a:schemeClr>
                    </a:solidFill>
                  </a:tcPr>
                </a:tc>
              </a:tr>
              <a:tr h="52860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smtClean="0">
                          <a:ln>
                            <a:noFill/>
                          </a:ln>
                          <a:effectLst/>
                        </a:rPr>
                        <a:t>Total Other Variable Costs Per Unit </a:t>
                      </a:r>
                      <a:r>
                        <a:rPr kumimoji="0" lang="en-US" sz="1200" u="none" strike="noStrike" cap="none" normalizeH="0" baseline="0" smtClean="0">
                          <a:ln>
                            <a:noFill/>
                          </a:ln>
                          <a:effectLst/>
                        </a:rPr>
                        <a:t>(shipping, commission, packaging)</a:t>
                      </a:r>
                      <a:endParaRPr kumimoji="0" lang="en-US" sz="1200" b="1" i="0" u="none" strike="noStrike" cap="none" normalizeH="0" baseline="0" smtClean="0">
                        <a:ln>
                          <a:noFill/>
                        </a:ln>
                        <a:solidFill>
                          <a:schemeClr val="tx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     (OC)</a:t>
                      </a:r>
                      <a:endParaRPr kumimoji="0" lang="en-US" sz="1600" b="1" i="0" u="none" strike="noStrike" cap="none" normalizeH="0" baseline="0" dirty="0" smtClean="0">
                        <a:ln>
                          <a:noFill/>
                        </a:ln>
                        <a:solidFill>
                          <a:schemeClr val="tx1"/>
                        </a:solidFill>
                        <a:effectLst/>
                        <a:latin typeface="Myriad Web Pro" pitchFamily="34" charset="0"/>
                        <a:ea typeface="ＭＳ Ｐゴシック" pitchFamily="-112" charset="-128"/>
                        <a:cs typeface="Arial" charset="0"/>
                      </a:endParaRPr>
                    </a:p>
                  </a:txBody>
                  <a:tcPr marT="45718" marB="45718" anchor="b" horzOverflow="overflow">
                    <a:solidFill>
                      <a:schemeClr val="accent3">
                        <a:lumMod val="40000"/>
                        <a:lumOff val="60000"/>
                      </a:schemeClr>
                    </a:solidFill>
                  </a:tcPr>
                </a:tc>
              </a:tr>
              <a:tr h="52860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sng" strike="noStrike" cap="none" normalizeH="0" baseline="0" smtClean="0">
                          <a:ln>
                            <a:noFill/>
                          </a:ln>
                          <a:effectLst/>
                        </a:rPr>
                        <a:t>Cost of Sales Per Unit</a:t>
                      </a:r>
                      <a:r>
                        <a:rPr kumimoji="0" lang="en-US" sz="1600" u="none" strike="noStrike" cap="none" normalizeH="0" baseline="0" smtClean="0">
                          <a:ln>
                            <a:noFill/>
                          </a:ln>
                          <a:effectLst/>
                        </a:rPr>
                        <a:t> </a:t>
                      </a:r>
                      <a:r>
                        <a:rPr kumimoji="0" lang="en-US" sz="1200" u="none" strike="noStrike" cap="none" normalizeH="0" baseline="0" smtClean="0">
                          <a:ln>
                            <a:noFill/>
                          </a:ln>
                          <a:effectLst/>
                        </a:rPr>
                        <a:t>(direct labor + material cost + variable cost)</a:t>
                      </a:r>
                      <a:endParaRPr kumimoji="0" lang="en-US" sz="1200" b="1" i="0" u="none" strike="noStrike" cap="none" normalizeH="0" baseline="0" smtClean="0">
                        <a:ln>
                          <a:noFill/>
                        </a:ln>
                        <a:solidFill>
                          <a:schemeClr val="bg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      (DL+MC+OC=CSP)</a:t>
                      </a:r>
                      <a:endParaRPr kumimoji="0" lang="en-US" sz="1600" b="1" i="0" u="none" strike="noStrike" cap="none" normalizeH="0" baseline="0" dirty="0" smtClean="0">
                        <a:ln>
                          <a:noFill/>
                        </a:ln>
                        <a:solidFill>
                          <a:schemeClr val="bg1"/>
                        </a:solidFill>
                        <a:effectLst/>
                        <a:latin typeface="Myriad Web Pro" pitchFamily="34" charset="0"/>
                        <a:ea typeface="ＭＳ Ｐゴシック" pitchFamily="-112" charset="-128"/>
                        <a:cs typeface="Arial" charset="0"/>
                      </a:endParaRPr>
                    </a:p>
                  </a:txBody>
                  <a:tcPr marT="45718" marB="45718" anchor="ctr" horzOverflow="overflow">
                    <a:solidFill>
                      <a:schemeClr val="tx2">
                        <a:lumMod val="75000"/>
                      </a:schemeClr>
                    </a:solidFill>
                  </a:tcPr>
                </a:tc>
              </a:tr>
              <a:tr h="528603">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u="sng" strike="noStrike" cap="none" normalizeH="0" baseline="0" smtClean="0">
                          <a:ln>
                            <a:noFill/>
                          </a:ln>
                          <a:effectLst/>
                        </a:rPr>
                        <a:t>Gross Profit  </a:t>
                      </a:r>
                      <a:r>
                        <a:rPr kumimoji="0" lang="en-US" sz="1200" u="sng" strike="noStrike" cap="none" normalizeH="0" baseline="0" smtClean="0">
                          <a:ln>
                            <a:noFill/>
                          </a:ln>
                          <a:effectLst/>
                        </a:rPr>
                        <a:t>(Selling Price –Cost of Sales Per Unit)</a:t>
                      </a:r>
                      <a:endParaRPr kumimoji="0" lang="en-US" sz="1800" b="1" i="0" u="sng" strike="noStrike" cap="none" normalizeH="0" baseline="0" smtClean="0">
                        <a:ln>
                          <a:noFill/>
                        </a:ln>
                        <a:solidFill>
                          <a:schemeClr val="bg1"/>
                        </a:solidFill>
                        <a:effectLst/>
                        <a:latin typeface="Myriad Web Pro" pitchFamily="34" charset="0"/>
                        <a:ea typeface="ＭＳ Ｐゴシック" pitchFamily="-112" charset="-128"/>
                        <a:cs typeface="Arial" charset="0"/>
                      </a:endParaRPr>
                    </a:p>
                  </a:txBody>
                  <a:tcPr marT="45718" marB="45718" horzOverflow="overflow"/>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smtClean="0">
                          <a:ln>
                            <a:noFill/>
                          </a:ln>
                          <a:effectLst/>
                        </a:rPr>
                        <a:t>$      (SP – CSP = GP)</a:t>
                      </a:r>
                      <a:endParaRPr kumimoji="0" lang="en-US" sz="1600" b="1" i="0" u="none" strike="noStrike" cap="none" normalizeH="0" baseline="0" dirty="0" smtClean="0">
                        <a:ln>
                          <a:noFill/>
                        </a:ln>
                        <a:solidFill>
                          <a:schemeClr val="bg1"/>
                        </a:solidFill>
                        <a:effectLst/>
                        <a:latin typeface="Myriad Web Pro" pitchFamily="34" charset="0"/>
                        <a:ea typeface="ＭＳ Ｐゴシック" pitchFamily="-112" charset="-128"/>
                        <a:cs typeface="Arial" charset="0"/>
                      </a:endParaRPr>
                    </a:p>
                  </a:txBody>
                  <a:tcPr marT="45718" marB="45718" anchor="ctr" horzOverflow="overflow">
                    <a:solidFill>
                      <a:schemeClr val="accent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p:txBody>
          <a:bodyPr/>
          <a:lstStyle/>
          <a:p>
            <a:pPr eaLnBrk="1" hangingPunct="1"/>
            <a:r>
              <a:rPr sz="4400" smtClean="0">
                <a:ln>
                  <a:noFill/>
                </a:ln>
                <a:ea typeface="ＭＳ Ｐゴシック" pitchFamily="34" charset="-128"/>
              </a:rPr>
              <a:t>Average Monthly Fixed Expenses</a:t>
            </a:r>
            <a:endParaRPr sz="1400" i="1" smtClean="0">
              <a:ln>
                <a:noFill/>
              </a:ln>
              <a:solidFill>
                <a:srgbClr val="008000"/>
              </a:solidFill>
              <a:latin typeface="Myriad Web Pro" pitchFamily="34" charset="0"/>
              <a:ea typeface="ＭＳ Ｐゴシック" pitchFamily="34" charset="-128"/>
            </a:endParaRPr>
          </a:p>
        </p:txBody>
      </p:sp>
      <p:graphicFrame>
        <p:nvGraphicFramePr>
          <p:cNvPr id="23942" name="Group 390"/>
          <p:cNvGraphicFramePr>
            <a:graphicFrameLocks noGrp="1"/>
          </p:cNvGraphicFramePr>
          <p:nvPr>
            <p:ph idx="4294967295"/>
          </p:nvPr>
        </p:nvGraphicFramePr>
        <p:xfrm>
          <a:off x="457200" y="1447800"/>
          <a:ext cx="8229600" cy="4244975"/>
        </p:xfrm>
        <a:graphic>
          <a:graphicData uri="http://schemas.openxmlformats.org/drawingml/2006/table">
            <a:tbl>
              <a:tblPr>
                <a:tableStyleId>{0505E3EF-67EA-436B-97B2-0124C06EBD24}</a:tableStyleId>
              </a:tblPr>
              <a:tblGrid>
                <a:gridCol w="4572000"/>
                <a:gridCol w="3657600"/>
              </a:tblGrid>
              <a:tr h="510675">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2000" kern="1200" dirty="0" smtClean="0"/>
                        <a:t>Fixed Expense</a:t>
                      </a:r>
                      <a:endParaRPr kumimoji="0" lang="en-US" sz="2000" b="1" kern="1200" dirty="0" smtClean="0">
                        <a:solidFill>
                          <a:schemeClr val="tx1"/>
                        </a:solidFill>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2000" kern="1200" dirty="0" smtClean="0"/>
                        <a:t>Average Monthly Expense</a:t>
                      </a:r>
                      <a:endParaRPr kumimoji="0" lang="en-US" sz="2000" b="1" kern="1200" dirty="0" smtClean="0">
                        <a:solidFill>
                          <a:schemeClr val="tx1"/>
                        </a:solidFill>
                        <a:latin typeface="Arial" pitchFamily="34" charset="0"/>
                        <a:ea typeface="ＭＳ Ｐゴシック" pitchFamily="-112" charset="-128"/>
                        <a:cs typeface="Arial" pitchFamily="34" charset="0"/>
                      </a:endParaRPr>
                    </a:p>
                  </a:txBody>
                  <a:tcPr anchor="ct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Insurance</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Salaries of Employees</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Advertising</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Interest</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Depreciation</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Utilities (Gas, Electric, Telephone)</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Rent</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Other Fixed Expenses</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r h="414922">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Total Average Monthly Fixed Expenses</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anchor="ctr" horzOverflow="overflow"/>
                </a:tc>
                <a:tc>
                  <a:txBody>
                    <a:bodyPr/>
                    <a:lstStyle/>
                    <a:p>
                      <a:pPr marL="0" marR="0" lvl="0" indent="0" algn="ctr"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                                   </a:t>
                      </a:r>
                      <a:endParaRPr kumimoji="0" lang="en-US" sz="1800" b="1" i="0" u="none" strike="noStrike" cap="none" normalizeH="0" baseline="0" dirty="0" smtClean="0">
                        <a:ln>
                          <a:noFill/>
                        </a:ln>
                        <a:solidFill>
                          <a:schemeClr val="accent1">
                            <a:lumMod val="50000"/>
                          </a:schemeClr>
                        </a:solidFill>
                        <a:effectLst/>
                        <a:latin typeface="Georgia" pitchFamily="18" charset="0"/>
                        <a:ea typeface="ＭＳ Ｐゴシック" pitchFamily="-112" charset="-128"/>
                        <a:cs typeface="Arial" pitchFamily="34" charset="0"/>
                      </a:endParaRPr>
                    </a:p>
                  </a:txBody>
                  <a:tcPr horzOverflow="overflow"/>
                </a:tc>
              </a:tr>
            </a:tbl>
          </a:graphicData>
        </a:graphic>
      </p:graphicFrame>
      <p:pic>
        <p:nvPicPr>
          <p:cNvPr id="20518" name="Picture 1"/>
          <p:cNvPicPr>
            <a:picLocks noChangeAspect="1"/>
          </p:cNvPicPr>
          <p:nvPr/>
        </p:nvPicPr>
        <p:blipFill>
          <a:blip r:embed="rId3" cstate="print"/>
          <a:srcRect/>
          <a:stretch>
            <a:fillRect/>
          </a:stretch>
        </p:blipFill>
        <p:spPr bwMode="auto">
          <a:xfrm>
            <a:off x="457200" y="59436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457200" y="274638"/>
            <a:ext cx="8229600" cy="1325562"/>
          </a:xfrm>
        </p:spPr>
        <p:txBody>
          <a:bodyPr/>
          <a:lstStyle/>
          <a:p>
            <a:pPr eaLnBrk="1" hangingPunct="1"/>
            <a:r>
              <a:rPr smtClean="0">
                <a:ln>
                  <a:noFill/>
                </a:ln>
                <a:ea typeface="ＭＳ Ｐゴシック" pitchFamily="34" charset="-128"/>
              </a:rPr>
              <a:t>Time-Management Plan</a:t>
            </a:r>
            <a:br>
              <a:rPr smtClean="0">
                <a:ln>
                  <a:noFill/>
                </a:ln>
                <a:ea typeface="ＭＳ Ｐゴシック" pitchFamily="34" charset="-128"/>
              </a:rPr>
            </a:br>
            <a:r>
              <a:rPr sz="2800" i="1" smtClean="0">
                <a:ln>
                  <a:noFill/>
                </a:ln>
                <a:ea typeface="ＭＳ Ｐゴシック" pitchFamily="34" charset="-128"/>
              </a:rPr>
              <a:t>Schedule for a Typical Week</a:t>
            </a:r>
            <a:r>
              <a:rPr sz="1400" i="1" smtClean="0">
                <a:ln>
                  <a:noFill/>
                </a:ln>
                <a:solidFill>
                  <a:srgbClr val="008000"/>
                </a:solidFill>
                <a:ea typeface="ＭＳ Ｐゴシック" pitchFamily="34" charset="-128"/>
              </a:rPr>
              <a:t/>
            </a:r>
            <a:br>
              <a:rPr sz="1400" i="1" smtClean="0">
                <a:ln>
                  <a:noFill/>
                </a:ln>
                <a:solidFill>
                  <a:srgbClr val="008000"/>
                </a:solidFill>
                <a:ea typeface="ＭＳ Ｐゴシック" pitchFamily="34" charset="-128"/>
              </a:rPr>
            </a:br>
            <a:endParaRPr sz="1400" i="1" smtClean="0">
              <a:ln>
                <a:noFill/>
              </a:ln>
              <a:solidFill>
                <a:srgbClr val="008000"/>
              </a:solidFill>
              <a:latin typeface="Myriad Web Pro" pitchFamily="34" charset="0"/>
              <a:ea typeface="ＭＳ Ｐゴシック" pitchFamily="34" charset="-128"/>
            </a:endParaRPr>
          </a:p>
        </p:txBody>
      </p:sp>
      <p:sp>
        <p:nvSpPr>
          <p:cNvPr id="21507" name="TextBox 1"/>
          <p:cNvSpPr txBox="1">
            <a:spLocks noChangeArrowheads="1"/>
          </p:cNvSpPr>
          <p:nvPr/>
        </p:nvSpPr>
        <p:spPr bwMode="auto">
          <a:xfrm>
            <a:off x="1981200" y="1524000"/>
            <a:ext cx="5029200" cy="369888"/>
          </a:xfrm>
          <a:prstGeom prst="rect">
            <a:avLst/>
          </a:prstGeom>
          <a:noFill/>
          <a:ln w="9525">
            <a:noFill/>
            <a:miter lim="800000"/>
            <a:headEnd/>
            <a:tailEnd/>
          </a:ln>
        </p:spPr>
        <p:txBody>
          <a:bodyPr>
            <a:spAutoFit/>
          </a:bodyPr>
          <a:lstStyle/>
          <a:p>
            <a:pPr algn="ctr"/>
            <a:r>
              <a:rPr lang="en-US" b="1">
                <a:solidFill>
                  <a:schemeClr val="bg1"/>
                </a:solidFill>
              </a:rPr>
              <a:t>Total Hours in a Week = 168</a:t>
            </a:r>
          </a:p>
        </p:txBody>
      </p:sp>
      <p:graphicFrame>
        <p:nvGraphicFramePr>
          <p:cNvPr id="21508" name="Chart 1"/>
          <p:cNvGraphicFramePr>
            <a:graphicFrameLocks/>
          </p:cNvGraphicFramePr>
          <p:nvPr/>
        </p:nvGraphicFramePr>
        <p:xfrm>
          <a:off x="1295400" y="1905000"/>
          <a:ext cx="6705600" cy="4114800"/>
        </p:xfrm>
        <a:graphic>
          <a:graphicData uri="http://schemas.openxmlformats.org/presentationml/2006/ole">
            <p:oleObj spid="_x0000_s21508" r:id="rId4" imgW="6706181" imgH="4115157" progId="Excel.Sheet.8">
              <p:embed/>
            </p:oleObj>
          </a:graphicData>
        </a:graphic>
      </p:graphicFrame>
      <p:pic>
        <p:nvPicPr>
          <p:cNvPr id="21509" name="Picture 2"/>
          <p:cNvPicPr>
            <a:picLocks noChangeAspect="1"/>
          </p:cNvPicPr>
          <p:nvPr/>
        </p:nvPicPr>
        <p:blipFill>
          <a:blip r:embed="rId5" cstate="print"/>
          <a:srcRect/>
          <a:stretch>
            <a:fillRect/>
          </a:stretch>
        </p:blipFill>
        <p:spPr bwMode="auto">
          <a:xfrm>
            <a:off x="304800" y="60960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p:txBody>
          <a:bodyPr/>
          <a:lstStyle/>
          <a:p>
            <a:pPr eaLnBrk="1" hangingPunct="1"/>
            <a:r>
              <a:rPr smtClean="0">
                <a:ln>
                  <a:noFill/>
                </a:ln>
                <a:ea typeface="ＭＳ Ｐゴシック" pitchFamily="34" charset="-128"/>
              </a:rPr>
              <a:t>Monthly Sales Projections</a:t>
            </a:r>
            <a:br>
              <a:rPr smtClean="0">
                <a:ln>
                  <a:noFill/>
                </a:ln>
                <a:ea typeface="ＭＳ Ｐゴシック" pitchFamily="34" charset="-128"/>
              </a:rPr>
            </a:br>
            <a:r>
              <a:rPr sz="2800" i="1" smtClean="0">
                <a:ln>
                  <a:noFill/>
                </a:ln>
                <a:ea typeface="ＭＳ Ｐゴシック" pitchFamily="34" charset="-128"/>
              </a:rPr>
              <a:t>First Year </a:t>
            </a:r>
            <a:endParaRPr sz="2000" i="1" smtClean="0">
              <a:ln>
                <a:noFill/>
              </a:ln>
              <a:solidFill>
                <a:srgbClr val="008000"/>
              </a:solidFill>
              <a:latin typeface="Myriad Web Pro" pitchFamily="34" charset="0"/>
              <a:ea typeface="ＭＳ Ｐゴシック" pitchFamily="34" charset="-128"/>
            </a:endParaRPr>
          </a:p>
        </p:txBody>
      </p:sp>
      <p:graphicFrame>
        <p:nvGraphicFramePr>
          <p:cNvPr id="22531" name="Object 79"/>
          <p:cNvGraphicFramePr>
            <a:graphicFrameLocks noGrp="1" noChangeAspect="1"/>
          </p:cNvGraphicFramePr>
          <p:nvPr>
            <p:ph idx="4294967295"/>
          </p:nvPr>
        </p:nvGraphicFramePr>
        <p:xfrm>
          <a:off x="1158875" y="2895600"/>
          <a:ext cx="6888163" cy="2924175"/>
        </p:xfrm>
        <a:graphic>
          <a:graphicData uri="http://schemas.openxmlformats.org/presentationml/2006/ole">
            <p:oleObj spid="_x0000_s22531" name="Worksheet" r:id="rId4" imgW="6686682" imgH="2838509" progId="Excel.Sheet.8">
              <p:embed/>
            </p:oleObj>
          </a:graphicData>
        </a:graphic>
      </p:graphicFrame>
      <p:sp>
        <p:nvSpPr>
          <p:cNvPr id="21515" name="Text Box 11"/>
          <p:cNvSpPr txBox="1">
            <a:spLocks noChangeArrowheads="1"/>
          </p:cNvSpPr>
          <p:nvPr/>
        </p:nvSpPr>
        <p:spPr bwMode="auto">
          <a:xfrm>
            <a:off x="6695714" y="1421082"/>
            <a:ext cx="1837011" cy="147732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spAutoFit/>
          </a:bodyPr>
          <a:lstStyle/>
          <a:p>
            <a:pPr algn="ctr">
              <a:defRPr/>
            </a:pPr>
            <a:r>
              <a:rPr lang="en-US" b="1" dirty="0">
                <a:solidFill>
                  <a:schemeClr val="bg1"/>
                </a:solidFill>
                <a:latin typeface="Arial" pitchFamily="34" charset="0"/>
                <a:ea typeface="ＭＳ Ｐゴシック" pitchFamily="-112" charset="-128"/>
                <a:cs typeface="Arial" pitchFamily="34" charset="0"/>
              </a:rPr>
              <a:t>Total Units Sold</a:t>
            </a:r>
          </a:p>
          <a:p>
            <a:pPr>
              <a:defRPr/>
            </a:pPr>
            <a:endParaRPr lang="en-US" b="1" dirty="0">
              <a:solidFill>
                <a:schemeClr val="bg1"/>
              </a:solidFill>
              <a:latin typeface="Myriad Web Pro" pitchFamily="34" charset="0"/>
              <a:ea typeface="ＭＳ Ｐゴシック" pitchFamily="-112" charset="-128"/>
            </a:endParaRPr>
          </a:p>
          <a:p>
            <a:pPr>
              <a:defRPr/>
            </a:pPr>
            <a:endParaRPr lang="en-US" b="1" dirty="0">
              <a:solidFill>
                <a:schemeClr val="bg1"/>
              </a:solidFill>
              <a:latin typeface="Myriad Web Pro" pitchFamily="34" charset="0"/>
              <a:ea typeface="ＭＳ Ｐゴシック" pitchFamily="-112" charset="-128"/>
            </a:endParaRPr>
          </a:p>
          <a:p>
            <a:pPr>
              <a:defRPr/>
            </a:pPr>
            <a:endParaRPr lang="en-US" dirty="0">
              <a:solidFill>
                <a:srgbClr val="FFFFFF"/>
              </a:solidFill>
            </a:endParaRPr>
          </a:p>
        </p:txBody>
      </p:sp>
      <p:sp>
        <p:nvSpPr>
          <p:cNvPr id="12" name="TextBox 11"/>
          <p:cNvSpPr txBox="1"/>
          <p:nvPr/>
        </p:nvSpPr>
        <p:spPr>
          <a:xfrm>
            <a:off x="6931194" y="2159746"/>
            <a:ext cx="1366050" cy="366808"/>
          </a:xfrm>
          <a:prstGeom prst="rect">
            <a:avLst/>
          </a:prstGeom>
          <a:solidFill>
            <a:schemeClr val="tx1"/>
          </a:solidFill>
          <a:ln w="28575">
            <a:solidFill>
              <a:schemeClr val="bg1">
                <a:lumMod val="65000"/>
                <a:lumOff val="35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spAutoFit/>
          </a:bodyPr>
          <a:lstStyle/>
          <a:p>
            <a:pPr algn="ctr">
              <a:defRPr/>
            </a:pPr>
            <a:r>
              <a:rPr lang="en-US" b="1" dirty="0">
                <a:solidFill>
                  <a:schemeClr val="bg2">
                    <a:lumMod val="50000"/>
                  </a:schemeClr>
                </a:solidFill>
                <a:latin typeface="Georgia" pitchFamily="18" charset="0"/>
              </a:rPr>
              <a:t>[Units]</a:t>
            </a:r>
          </a:p>
        </p:txBody>
      </p:sp>
      <p:sp>
        <p:nvSpPr>
          <p:cNvPr id="22536" name="Text Box 16"/>
          <p:cNvSpPr txBox="1">
            <a:spLocks noChangeArrowheads="1"/>
          </p:cNvSpPr>
          <p:nvPr/>
        </p:nvSpPr>
        <p:spPr bwMode="auto">
          <a:xfrm>
            <a:off x="7086600" y="2971800"/>
            <a:ext cx="1371600" cy="366713"/>
          </a:xfrm>
          <a:prstGeom prst="rect">
            <a:avLst/>
          </a:prstGeom>
          <a:noFill/>
          <a:ln w="9525">
            <a:noFill/>
            <a:miter lim="800000"/>
            <a:headEnd/>
            <a:tailEnd/>
          </a:ln>
        </p:spPr>
        <p:txBody>
          <a:bodyPr>
            <a:spAutoFit/>
          </a:bodyPr>
          <a:lstStyle/>
          <a:p>
            <a:pPr>
              <a:spcBef>
                <a:spcPct val="50000"/>
              </a:spcBef>
            </a:pPr>
            <a:endParaRPr lang="en-US"/>
          </a:p>
        </p:txBody>
      </p:sp>
      <p:pic>
        <p:nvPicPr>
          <p:cNvPr id="22537" name="Picture 1"/>
          <p:cNvPicPr>
            <a:picLocks noChangeAspect="1"/>
          </p:cNvPicPr>
          <p:nvPr/>
        </p:nvPicPr>
        <p:blipFill>
          <a:blip r:embed="rId5" cstate="print"/>
          <a:srcRect/>
          <a:stretch>
            <a:fillRect/>
          </a:stretch>
        </p:blipFill>
        <p:spPr bwMode="auto">
          <a:xfrm>
            <a:off x="457200" y="59436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a:t>Monthly Break-Even Units</a:t>
            </a:r>
            <a:endParaRPr sz="1400" i="1">
              <a:ln>
                <a:noFill/>
              </a:ln>
              <a:solidFill>
                <a:srgbClr val="008000"/>
              </a:solidFill>
              <a:latin typeface="Myriad Web Pro"/>
              <a:ea typeface="ＭＳ Ｐゴシック" pitchFamily="-112" charset="-128"/>
            </a:endParaRPr>
          </a:p>
        </p:txBody>
      </p:sp>
      <p:sp>
        <p:nvSpPr>
          <p:cNvPr id="23555" name="TextBox 3"/>
          <p:cNvSpPr txBox="1">
            <a:spLocks noChangeArrowheads="1"/>
          </p:cNvSpPr>
          <p:nvPr/>
        </p:nvSpPr>
        <p:spPr bwMode="auto">
          <a:xfrm>
            <a:off x="609600" y="3352800"/>
            <a:ext cx="7467600" cy="954088"/>
          </a:xfrm>
          <a:prstGeom prst="rect">
            <a:avLst/>
          </a:prstGeom>
          <a:noFill/>
          <a:ln w="9525">
            <a:noFill/>
            <a:miter lim="800000"/>
            <a:headEnd/>
            <a:tailEnd/>
          </a:ln>
        </p:spPr>
        <p:txBody>
          <a:bodyPr>
            <a:spAutoFit/>
          </a:bodyPr>
          <a:lstStyle/>
          <a:p>
            <a:r>
              <a:rPr lang="en-US" sz="2800">
                <a:solidFill>
                  <a:schemeClr val="bg1"/>
                </a:solidFill>
              </a:rPr>
              <a:t>In an average month, the company will begin to make a profit after selling 			units.</a:t>
            </a:r>
          </a:p>
        </p:txBody>
      </p:sp>
      <p:sp>
        <p:nvSpPr>
          <p:cNvPr id="7" name="Text Box 274"/>
          <p:cNvSpPr txBox="1">
            <a:spLocks noChangeArrowheads="1"/>
          </p:cNvSpPr>
          <p:nvPr/>
        </p:nvSpPr>
        <p:spPr bwMode="auto">
          <a:xfrm>
            <a:off x="5257800" y="3854450"/>
            <a:ext cx="1600200" cy="4000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r>
              <a:rPr lang="en-US" sz="2000" b="1" dirty="0">
                <a:solidFill>
                  <a:schemeClr val="bg2">
                    <a:lumMod val="50000"/>
                  </a:schemeClr>
                </a:solidFill>
                <a:latin typeface="Georgia" pitchFamily="18" charset="0"/>
              </a:rPr>
              <a:t>[?]</a:t>
            </a:r>
          </a:p>
        </p:txBody>
      </p:sp>
      <p:sp>
        <p:nvSpPr>
          <p:cNvPr id="11" name="TextBox 10"/>
          <p:cNvSpPr txBox="1">
            <a:spLocks noRot="1" noChangeAspect="1" noMove="1" noResize="1" noEditPoints="1" noAdjustHandles="1" noChangeArrowheads="1" noChangeShapeType="1" noTextEdit="1"/>
          </p:cNvSpPr>
          <p:nvPr/>
        </p:nvSpPr>
        <p:spPr>
          <a:xfrm>
            <a:off x="304800" y="2057399"/>
            <a:ext cx="8492005" cy="766557"/>
          </a:xfrm>
          <a:prstGeom prst="rect">
            <a:avLst/>
          </a:prstGeom>
          <a:blipFill rotWithShape="1">
            <a:blip r:embed="rId3" cstate="print"/>
            <a:stretch>
              <a:fillRect/>
            </a:stretch>
          </a:blipFill>
        </p:spPr>
        <p:txBody>
          <a:bodyPr/>
          <a:lstStyle/>
          <a:p>
            <a:pPr>
              <a:defRPr/>
            </a:pPr>
            <a:r>
              <a:rPr lang="en-US" dirty="0">
                <a:noFill/>
              </a:rPr>
              <a:t> </a:t>
            </a:r>
          </a:p>
        </p:txBody>
      </p:sp>
      <p:pic>
        <p:nvPicPr>
          <p:cNvPr id="23558" name="Picture 2"/>
          <p:cNvPicPr>
            <a:picLocks noChangeAspect="1"/>
          </p:cNvPicPr>
          <p:nvPr/>
        </p:nvPicPr>
        <p:blipFill>
          <a:blip r:embed="rId4" cstate="print"/>
          <a:srcRect/>
          <a:stretch>
            <a:fillRect/>
          </a:stretch>
        </p:blipFill>
        <p:spPr bwMode="auto">
          <a:xfrm>
            <a:off x="277813" y="5867400"/>
            <a:ext cx="2487612"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152400" y="114300"/>
            <a:ext cx="8229600" cy="1143000"/>
          </a:xfrm>
        </p:spPr>
        <p:txBody>
          <a:bodyPr/>
          <a:lstStyle/>
          <a:p>
            <a:pPr eaLnBrk="1" hangingPunct="1"/>
            <a:r>
              <a:rPr sz="4100" smtClean="0">
                <a:ln>
                  <a:noFill/>
                </a:ln>
                <a:ea typeface="ＭＳ Ｐゴシック" pitchFamily="34" charset="-128"/>
              </a:rPr>
              <a:t>Projected Yearly Income Statement</a:t>
            </a:r>
            <a:br>
              <a:rPr sz="4100" smtClean="0">
                <a:ln>
                  <a:noFill/>
                </a:ln>
                <a:ea typeface="ＭＳ Ｐゴシック" pitchFamily="34" charset="-128"/>
              </a:rPr>
            </a:br>
            <a:r>
              <a:rPr sz="2800" i="1" smtClean="0">
                <a:ln>
                  <a:noFill/>
                </a:ln>
                <a:ea typeface="ＭＳ Ｐゴシック" pitchFamily="34" charset="-128"/>
              </a:rPr>
              <a:t>First Year</a:t>
            </a:r>
            <a:endParaRPr sz="1400" i="1" smtClean="0">
              <a:ln>
                <a:noFill/>
              </a:ln>
              <a:solidFill>
                <a:srgbClr val="008000"/>
              </a:solidFill>
              <a:latin typeface="Myriad Web Pro" pitchFamily="34" charset="0"/>
              <a:ea typeface="ＭＳ Ｐゴシック" pitchFamily="34" charset="-128"/>
            </a:endParaRPr>
          </a:p>
        </p:txBody>
      </p:sp>
      <p:graphicFrame>
        <p:nvGraphicFramePr>
          <p:cNvPr id="3" name="Table 2"/>
          <p:cNvGraphicFramePr>
            <a:graphicFrameLocks noGrp="1"/>
          </p:cNvGraphicFramePr>
          <p:nvPr/>
        </p:nvGraphicFramePr>
        <p:xfrm>
          <a:off x="685800" y="1600200"/>
          <a:ext cx="7848600" cy="4179888"/>
        </p:xfrm>
        <a:graphic>
          <a:graphicData uri="http://schemas.openxmlformats.org/drawingml/2006/table">
            <a:tbl>
              <a:tblPr>
                <a:tableStyleId>{0505E3EF-67EA-436B-97B2-0124C06EBD24}</a:tableStyleId>
              </a:tblPr>
              <a:tblGrid>
                <a:gridCol w="768929"/>
                <a:gridCol w="3079171"/>
                <a:gridCol w="2324100"/>
                <a:gridCol w="1676400"/>
              </a:tblGrid>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A</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Selling Price per Unit</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a:t>
                      </a: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r>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B</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Number of Units Sold</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[Number of Units]</a:t>
                      </a: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r>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C</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Total Sales </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[A × B]</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r>
              <a:tr h="5181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D</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tab pos="231775" algn="l"/>
                        </a:tabLst>
                      </a:pPr>
                      <a:r>
                        <a:rPr kumimoji="0" lang="en-US" sz="1400" u="none" strike="noStrike" cap="none" normalizeH="0" baseline="0" dirty="0" smtClean="0">
                          <a:ln>
                            <a:noFill/>
                          </a:ln>
                          <a:effectLst/>
                        </a:rPr>
                        <a:t>	Variable Expenses</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[Variable Expense per Unit × B]</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r>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E</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Contribution Margin</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[C – D]</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r>
              <a:tr h="5181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F</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tab pos="231775" algn="l"/>
                        </a:tabLst>
                      </a:pPr>
                      <a:r>
                        <a:rPr kumimoji="0" lang="en-US" sz="1400" u="none" strike="noStrike" cap="none" normalizeH="0" baseline="0" dirty="0" smtClean="0">
                          <a:ln>
                            <a:noFill/>
                          </a:ln>
                          <a:effectLst/>
                        </a:rPr>
                        <a:t>	Fixed Operating Expenses</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[Monthly Fixed Expenses × 12]</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r>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G</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5" marB="45705"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Pre-Tax Profit </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[E – F]</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r>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H</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tab pos="231775" algn="l"/>
                        </a:tabLst>
                      </a:pPr>
                      <a:r>
                        <a:rPr kumimoji="0" lang="en-US" sz="1400" u="none" strike="noStrike" cap="none" normalizeH="0" baseline="0" dirty="0" smtClean="0">
                          <a:ln>
                            <a:noFill/>
                          </a:ln>
                          <a:effectLst/>
                        </a:rPr>
                        <a:t>	Taxes @ 15% </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[G × 0.15]</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r>
              <a:tr h="4490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I</a:t>
                      </a:r>
                      <a:endParaRPr kumimoji="0" lang="en-US" sz="1400" b="1" i="0" u="none" strike="noStrike"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c>
                  <a:txBody>
                    <a:bodyPr/>
                    <a:lstStyle/>
                    <a:p>
                      <a:pPr marL="0" marR="0" lvl="0" indent="0" algn="l" defTabSz="914400" rtl="0" eaLnBrk="1" fontAlgn="t" latinLnBrk="0" hangingPunct="1">
                        <a:lnSpc>
                          <a:spcPct val="100000"/>
                        </a:lnSpc>
                        <a:spcBef>
                          <a:spcPct val="0"/>
                        </a:spcBef>
                        <a:spcAft>
                          <a:spcPct val="0"/>
                        </a:spcAft>
                        <a:buClrTx/>
                        <a:buSzTx/>
                        <a:buFontTx/>
                        <a:buNone/>
                        <a:tabLst>
                          <a:tab pos="231775" algn="l"/>
                        </a:tabLst>
                      </a:pPr>
                      <a:r>
                        <a:rPr kumimoji="0" lang="en-US" sz="1400" u="none" strike="noStrike" cap="none" normalizeH="0" baseline="0" dirty="0" smtClean="0">
                          <a:ln>
                            <a:noFill/>
                          </a:ln>
                          <a:effectLst/>
                        </a:rPr>
                        <a:t>Net Profit</a:t>
                      </a:r>
                      <a:endParaRPr kumimoji="0" lang="en-US" sz="1400" b="1" i="0" u="none" strike="noStrike" cap="none" normalizeH="0" baseline="0" dirty="0" smtClean="0">
                        <a:ln>
                          <a:noFill/>
                        </a:ln>
                        <a:solidFill>
                          <a:schemeClr val="bg1"/>
                        </a:solidFill>
                        <a:effectLst/>
                        <a:latin typeface="Arial" pitchFamily="34" charset="0"/>
                        <a:ea typeface="ＭＳ Ｐゴシック" pitchFamily="34" charset="-128"/>
                        <a:cs typeface="Arial" pitchFamily="34" charset="0"/>
                      </a:endParaRPr>
                    </a:p>
                  </a:txBody>
                  <a:tcPr marL="68580" marR="68580" marT="9522" marB="0"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5702" marB="45702"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effectLst/>
                        </a:rPr>
                        <a:t>[G – H]</a:t>
                      </a:r>
                      <a:endParaRPr kumimoji="0" lang="en-US" sz="1400" b="1" i="0" u="none" strike="noStrike" kern="1200" cap="none" normalizeH="0" baseline="0" dirty="0" smtClean="0">
                        <a:ln>
                          <a:noFill/>
                        </a:ln>
                        <a:solidFill>
                          <a:srgbClr val="FF0000"/>
                        </a:solidFill>
                        <a:effectLst/>
                        <a:latin typeface="Arial" pitchFamily="34" charset="0"/>
                        <a:ea typeface="ＭＳ Ｐゴシック" pitchFamily="34" charset="-128"/>
                        <a:cs typeface="Arial" pitchFamily="34" charset="0"/>
                      </a:endParaRPr>
                    </a:p>
                  </a:txBody>
                  <a:tcPr marT="45702" marB="45702" anchor="ctr" horzOverflow="overflow"/>
                </a:tc>
              </a:tr>
            </a:tbl>
          </a:graphicData>
        </a:graphic>
      </p:graphicFrame>
      <p:pic>
        <p:nvPicPr>
          <p:cNvPr id="24631" name="Picture 1"/>
          <p:cNvPicPr>
            <a:picLocks noChangeAspect="1"/>
          </p:cNvPicPr>
          <p:nvPr/>
        </p:nvPicPr>
        <p:blipFill>
          <a:blip r:embed="rId3" cstate="print"/>
          <a:srcRect/>
          <a:stretch>
            <a:fillRect/>
          </a:stretch>
        </p:blipFill>
        <p:spPr bwMode="auto">
          <a:xfrm>
            <a:off x="304800" y="59436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p:cNvSpPr>
          <p:nvPr/>
        </p:nvSpPr>
        <p:spPr bwMode="auto">
          <a:xfrm>
            <a:off x="457200" y="114300"/>
            <a:ext cx="8229600" cy="800100"/>
          </a:xfrm>
          <a:prstGeom prst="rect">
            <a:avLst/>
          </a:prstGeom>
          <a:noFill/>
          <a:ln w="9525">
            <a:noFill/>
            <a:miter lim="800000"/>
            <a:headEnd/>
            <a:tailEnd/>
          </a:ln>
        </p:spPr>
        <p:txBody>
          <a:bodyPr anchor="ctr"/>
          <a:lstStyle/>
          <a:p>
            <a:pPr algn="ctr"/>
            <a:r>
              <a:rPr lang="en-US" sz="4800" b="1">
                <a:solidFill>
                  <a:srgbClr val="990033"/>
                </a:solidFill>
                <a:latin typeface="Corbel" pitchFamily="34" charset="0"/>
                <a:ea typeface="ＭＳ Ｐゴシック" pitchFamily="34" charset="-128"/>
              </a:rPr>
              <a:t>Start-Up Investment</a:t>
            </a:r>
            <a:endParaRPr lang="en-US" sz="1400" b="1" i="1">
              <a:solidFill>
                <a:srgbClr val="008000"/>
              </a:solidFill>
              <a:latin typeface="Myriad Web Pro" pitchFamily="34" charset="0"/>
              <a:ea typeface="ＭＳ Ｐゴシック" pitchFamily="34" charset="-128"/>
            </a:endParaRPr>
          </a:p>
        </p:txBody>
      </p:sp>
      <p:graphicFrame>
        <p:nvGraphicFramePr>
          <p:cNvPr id="2" name="Table 1"/>
          <p:cNvGraphicFramePr>
            <a:graphicFrameLocks noGrp="1"/>
          </p:cNvGraphicFramePr>
          <p:nvPr/>
        </p:nvGraphicFramePr>
        <p:xfrm>
          <a:off x="1508125" y="1066800"/>
          <a:ext cx="6096000" cy="2990850"/>
        </p:xfrm>
        <a:graphic>
          <a:graphicData uri="http://schemas.openxmlformats.org/drawingml/2006/table">
            <a:tbl>
              <a:tblPr firstRow="1" bandRow="1">
                <a:tableStyleId>{F5AB1C69-6EDB-4FF4-983F-18BD219EF322}</a:tableStyleId>
              </a:tblPr>
              <a:tblGrid>
                <a:gridCol w="2032000"/>
                <a:gridCol w="2616200"/>
                <a:gridCol w="1447800"/>
              </a:tblGrid>
              <a:tr h="396265">
                <a:tc gridSpan="3">
                  <a:txBody>
                    <a:bodyPr/>
                    <a:lstStyle/>
                    <a:p>
                      <a:pPr algn="ctr"/>
                      <a:r>
                        <a:rPr kumimoji="0" lang="en-US" sz="2000" kern="1200" dirty="0" smtClean="0"/>
                        <a:t>Start-Up Expenditures</a:t>
                      </a:r>
                      <a:endParaRPr lang="en-US" sz="1600" b="1" dirty="0">
                        <a:latin typeface="Arial" pitchFamily="34" charset="0"/>
                        <a:cs typeface="Arial" pitchFamily="34" charset="0"/>
                      </a:endParaRPr>
                    </a:p>
                  </a:txBody>
                  <a:tcPr marT="45697" marB="45697"/>
                </a:tc>
                <a:tc hMerge="1">
                  <a:txBody>
                    <a:bodyPr/>
                    <a:lstStyle/>
                    <a:p>
                      <a:pPr algn="ctr"/>
                      <a:endParaRPr lang="en-US" sz="1400" b="1" dirty="0">
                        <a:latin typeface="Myriad Web Pro"/>
                      </a:endParaRPr>
                    </a:p>
                  </a:txBody>
                  <a:tcPr marT="45686" marB="45686"/>
                </a:tc>
                <a:tc hMerge="1">
                  <a:txBody>
                    <a:bodyPr/>
                    <a:lstStyle/>
                    <a:p>
                      <a:pPr algn="ctr"/>
                      <a:endParaRPr lang="en-US" sz="1400" b="1" dirty="0">
                        <a:latin typeface="Myriad Web Pro"/>
                      </a:endParaRPr>
                    </a:p>
                  </a:txBody>
                  <a:tcPr marT="45686" marB="45686"/>
                </a:tc>
              </a:tr>
              <a:tr h="370655">
                <a:tc>
                  <a:txBody>
                    <a:bodyPr/>
                    <a:lstStyle/>
                    <a:p>
                      <a:pPr algn="ctr"/>
                      <a:r>
                        <a:rPr lang="en-US" sz="1400" dirty="0" smtClean="0"/>
                        <a:t>Item</a:t>
                      </a:r>
                      <a:endParaRPr lang="en-US" sz="1400" b="1" dirty="0">
                        <a:latin typeface="Arial" pitchFamily="34" charset="0"/>
                        <a:cs typeface="Arial" pitchFamily="34" charset="0"/>
                      </a:endParaRPr>
                    </a:p>
                  </a:txBody>
                  <a:tcPr marT="45697" marB="45697"/>
                </a:tc>
                <a:tc>
                  <a:txBody>
                    <a:bodyPr/>
                    <a:lstStyle/>
                    <a:p>
                      <a:pPr algn="ctr"/>
                      <a:r>
                        <a:rPr lang="en-US" sz="1400" dirty="0" smtClean="0"/>
                        <a:t>Where Will I Buy This?</a:t>
                      </a:r>
                      <a:endParaRPr lang="en-US" sz="1400" b="1" dirty="0">
                        <a:latin typeface="Arial" pitchFamily="34" charset="0"/>
                        <a:cs typeface="Arial" pitchFamily="34" charset="0"/>
                      </a:endParaRPr>
                    </a:p>
                  </a:txBody>
                  <a:tcPr marT="45697" marB="45697"/>
                </a:tc>
                <a:tc>
                  <a:txBody>
                    <a:bodyPr/>
                    <a:lstStyle/>
                    <a:p>
                      <a:pPr algn="ctr"/>
                      <a:r>
                        <a:rPr lang="en-US" sz="1400" dirty="0" smtClean="0"/>
                        <a:t>Cost</a:t>
                      </a:r>
                      <a:endParaRPr lang="en-US" sz="1400" b="1" dirty="0">
                        <a:latin typeface="Arial" pitchFamily="34" charset="0"/>
                        <a:cs typeface="Arial" pitchFamily="34" charset="0"/>
                      </a:endParaRPr>
                    </a:p>
                  </a:txBody>
                  <a:tcPr marT="45697" marB="45697"/>
                </a:tc>
              </a:tr>
              <a:tr h="370655">
                <a:tc>
                  <a:txBody>
                    <a:bodyPr/>
                    <a:lstStyle/>
                    <a:p>
                      <a:pPr algn="ctr"/>
                      <a:r>
                        <a:rPr lang="en-US" sz="1400" dirty="0" smtClean="0"/>
                        <a:t>[Item]</a:t>
                      </a:r>
                      <a:endParaRPr lang="en-US" sz="1400" b="1" dirty="0">
                        <a:solidFill>
                          <a:schemeClr val="bg2">
                            <a:lumMod val="50000"/>
                          </a:schemeClr>
                        </a:solidFill>
                        <a:latin typeface="Georgia" pitchFamily="18" charset="0"/>
                        <a:cs typeface="Arial" pitchFamily="34" charset="0"/>
                      </a:endParaRPr>
                    </a:p>
                  </a:txBody>
                  <a:tcPr marT="45697" marB="45697"/>
                </a:tc>
                <a:tc>
                  <a:txBody>
                    <a:bodyPr/>
                    <a:lstStyle/>
                    <a:p>
                      <a:pPr algn="ctr"/>
                      <a:r>
                        <a:rPr lang="en-US" sz="1400" dirty="0" smtClean="0"/>
                        <a:t>[Vendor/Location]</a:t>
                      </a:r>
                      <a:endParaRPr lang="en-US" sz="1400" b="1" dirty="0">
                        <a:solidFill>
                          <a:schemeClr val="bg2">
                            <a:lumMod val="50000"/>
                          </a:schemeClr>
                        </a:solidFill>
                        <a:latin typeface="Georgia" pitchFamily="18" charset="0"/>
                        <a:cs typeface="Arial" pitchFamily="34" charset="0"/>
                      </a:endParaRPr>
                    </a:p>
                  </a:txBody>
                  <a:tcPr marT="45697" marB="45697"/>
                </a:tc>
                <a:tc>
                  <a:txBody>
                    <a:bodyPr/>
                    <a:lstStyle/>
                    <a:p>
                      <a:pPr algn="ctr"/>
                      <a:r>
                        <a:rPr lang="en-US" sz="1400" dirty="0" smtClean="0"/>
                        <a:t>[$]</a:t>
                      </a:r>
                      <a:endParaRPr lang="en-US" sz="1400" b="1" dirty="0">
                        <a:solidFill>
                          <a:schemeClr val="bg2">
                            <a:lumMod val="50000"/>
                          </a:schemeClr>
                        </a:solidFill>
                        <a:latin typeface="Georgia" pitchFamily="18" charset="0"/>
                        <a:cs typeface="Arial" pitchFamily="34" charset="0"/>
                      </a:endParaRPr>
                    </a:p>
                  </a:txBody>
                  <a:tcPr marT="45697" marB="45697"/>
                </a:tc>
              </a:tr>
              <a:tr h="3706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[Item]</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[Vendor/Location]</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algn="ctr"/>
                      <a:r>
                        <a:rPr lang="en-US" sz="1400" dirty="0" smtClean="0"/>
                        <a:t>[$]</a:t>
                      </a:r>
                      <a:endParaRPr lang="en-US" sz="1400" b="1" dirty="0">
                        <a:solidFill>
                          <a:schemeClr val="bg2">
                            <a:lumMod val="50000"/>
                          </a:schemeClr>
                        </a:solidFill>
                        <a:latin typeface="Georgia" pitchFamily="18" charset="0"/>
                        <a:cs typeface="Arial" pitchFamily="34" charset="0"/>
                      </a:endParaRPr>
                    </a:p>
                  </a:txBody>
                  <a:tcPr marT="45697" marB="45697"/>
                </a:tc>
              </a:tr>
              <a:tr h="3706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[Item]</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[Vendor/Location]</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algn="ctr"/>
                      <a:r>
                        <a:rPr lang="en-US" sz="1400" dirty="0" smtClean="0"/>
                        <a:t>[$]</a:t>
                      </a:r>
                      <a:endParaRPr lang="en-US" sz="1400" b="1" dirty="0">
                        <a:solidFill>
                          <a:schemeClr val="bg2">
                            <a:lumMod val="50000"/>
                          </a:schemeClr>
                        </a:solidFill>
                        <a:latin typeface="Georgia" pitchFamily="18" charset="0"/>
                        <a:cs typeface="Arial" pitchFamily="34" charset="0"/>
                      </a:endParaRPr>
                    </a:p>
                  </a:txBody>
                  <a:tcPr marT="45697" marB="45697"/>
                </a:tc>
              </a:tr>
              <a:tr h="3706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[Item]</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[Vendor/Location]</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algn="ctr"/>
                      <a:r>
                        <a:rPr lang="en-US" sz="1400" dirty="0" smtClean="0"/>
                        <a:t>[$]</a:t>
                      </a:r>
                      <a:endParaRPr lang="en-US" sz="1400" b="1" dirty="0">
                        <a:solidFill>
                          <a:schemeClr val="bg2">
                            <a:lumMod val="50000"/>
                          </a:schemeClr>
                        </a:solidFill>
                        <a:latin typeface="Georgia" pitchFamily="18" charset="0"/>
                        <a:cs typeface="Arial" pitchFamily="34" charset="0"/>
                      </a:endParaRPr>
                    </a:p>
                  </a:txBody>
                  <a:tcPr marT="45697" marB="45697"/>
                </a:tc>
              </a:tr>
              <a:tr h="3706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[Item]</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[Vendor/Location]</a:t>
                      </a:r>
                      <a:endParaRPr lang="en-US" sz="1400" b="1" dirty="0" smtClean="0">
                        <a:solidFill>
                          <a:schemeClr val="bg2">
                            <a:lumMod val="50000"/>
                          </a:schemeClr>
                        </a:solidFill>
                        <a:latin typeface="Georgia" pitchFamily="18" charset="0"/>
                        <a:cs typeface="Arial" pitchFamily="34" charset="0"/>
                      </a:endParaRPr>
                    </a:p>
                  </a:txBody>
                  <a:tcPr marT="45697" marB="45697"/>
                </a:tc>
                <a:tc>
                  <a:txBody>
                    <a:bodyPr/>
                    <a:lstStyle/>
                    <a:p>
                      <a:pPr algn="ctr"/>
                      <a:r>
                        <a:rPr lang="en-US" sz="1400" dirty="0" smtClean="0"/>
                        <a:t>[$]</a:t>
                      </a:r>
                      <a:endParaRPr lang="en-US" sz="1400" b="1" dirty="0">
                        <a:solidFill>
                          <a:schemeClr val="bg2">
                            <a:lumMod val="50000"/>
                          </a:schemeClr>
                        </a:solidFill>
                        <a:latin typeface="Georgia" pitchFamily="18" charset="0"/>
                        <a:cs typeface="Arial" pitchFamily="34" charset="0"/>
                      </a:endParaRPr>
                    </a:p>
                  </a:txBody>
                  <a:tcPr marT="45697" marB="45697"/>
                </a:tc>
              </a:tr>
              <a:tr h="370655">
                <a:tc gridSpan="2">
                  <a:txBody>
                    <a:bodyPr/>
                    <a:lstStyle/>
                    <a:p>
                      <a:pPr algn="r"/>
                      <a:r>
                        <a:rPr lang="en-US" sz="1400" dirty="0" smtClean="0"/>
                        <a:t>Total Start-Up Expenditures</a:t>
                      </a:r>
                      <a:endParaRPr lang="en-US" sz="1400" b="1" dirty="0">
                        <a:latin typeface="Arial" pitchFamily="34" charset="0"/>
                        <a:cs typeface="Arial" pitchFamily="34" charset="0"/>
                      </a:endParaRPr>
                    </a:p>
                  </a:txBody>
                  <a:tcPr marT="45697" marB="45697"/>
                </a:tc>
                <a:tc hMerge="1">
                  <a:txBody>
                    <a:bodyPr/>
                    <a:lstStyle/>
                    <a:p>
                      <a:endParaRPr lang="en-US" sz="1400" b="1" dirty="0">
                        <a:latin typeface="Myriad Web Pro"/>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a:t>
                      </a:r>
                      <a:endParaRPr lang="en-US" sz="1400" b="1" dirty="0" smtClean="0">
                        <a:solidFill>
                          <a:schemeClr val="bg2">
                            <a:lumMod val="50000"/>
                          </a:schemeClr>
                        </a:solidFill>
                        <a:latin typeface="Georgia" pitchFamily="18" charset="0"/>
                        <a:cs typeface="Arial" pitchFamily="34" charset="0"/>
                      </a:endParaRPr>
                    </a:p>
                  </a:txBody>
                  <a:tcPr marT="45697" marB="45697"/>
                </a:tc>
              </a:tr>
            </a:tbl>
          </a:graphicData>
        </a:graphic>
      </p:graphicFrame>
      <p:graphicFrame>
        <p:nvGraphicFramePr>
          <p:cNvPr id="3" name="Table 2"/>
          <p:cNvGraphicFramePr>
            <a:graphicFrameLocks noGrp="1"/>
          </p:cNvGraphicFramePr>
          <p:nvPr/>
        </p:nvGraphicFramePr>
        <p:xfrm>
          <a:off x="1495425" y="4343400"/>
          <a:ext cx="6096000" cy="1138238"/>
        </p:xfrm>
        <a:graphic>
          <a:graphicData uri="http://schemas.openxmlformats.org/drawingml/2006/table">
            <a:tbl>
              <a:tblPr firstRow="1" bandRow="1">
                <a:tableStyleId>{F5AB1C69-6EDB-4FF4-983F-18BD219EF322}</a:tableStyleId>
              </a:tblPr>
              <a:tblGrid>
                <a:gridCol w="4064000"/>
                <a:gridCol w="2032000"/>
              </a:tblGrid>
              <a:tr h="396351">
                <a:tc gridSpan="2">
                  <a:txBody>
                    <a:bodyPr/>
                    <a:lstStyle/>
                    <a:p>
                      <a:pPr marL="0" algn="l" rtl="0" eaLnBrk="1" latinLnBrk="0" hangingPunct="1"/>
                      <a:r>
                        <a:rPr kumimoji="0" lang="en-US" sz="2000" kern="1200" dirty="0" smtClean="0"/>
                        <a:t>Cash Reserves</a:t>
                      </a:r>
                      <a:endParaRPr kumimoji="0" lang="en-US" sz="2000" b="1" kern="1200" dirty="0">
                        <a:solidFill>
                          <a:schemeClr val="lt1"/>
                        </a:solidFill>
                        <a:latin typeface="Arial" pitchFamily="34" charset="0"/>
                        <a:ea typeface="+mn-ea"/>
                        <a:cs typeface="Arial" pitchFamily="34" charset="0"/>
                      </a:endParaRPr>
                    </a:p>
                  </a:txBody>
                  <a:tcPr marT="45733" marB="45733"/>
                </a:tc>
                <a:tc hMerge="1">
                  <a:txBody>
                    <a:bodyPr/>
                    <a:lstStyle/>
                    <a:p>
                      <a:endParaRPr lang="en-US" dirty="0"/>
                    </a:p>
                  </a:txBody>
                  <a:tcPr/>
                </a:tc>
              </a:tr>
              <a:tr h="370944">
                <a:tc>
                  <a:txBody>
                    <a:bodyPr/>
                    <a:lstStyle/>
                    <a:p>
                      <a:r>
                        <a:rPr lang="en-US" sz="1400" dirty="0" smtClean="0"/>
                        <a:t>Emergency</a:t>
                      </a:r>
                      <a:r>
                        <a:rPr lang="en-US" sz="1400" baseline="0" dirty="0" smtClean="0"/>
                        <a:t> Fund</a:t>
                      </a:r>
                      <a:endParaRPr lang="en-US" sz="1400" b="1" dirty="0">
                        <a:solidFill>
                          <a:srgbClr val="FF0000"/>
                        </a:solidFill>
                        <a:latin typeface="Arial" pitchFamily="34" charset="0"/>
                        <a:cs typeface="Arial" pitchFamily="34" charset="0"/>
                      </a:endParaRPr>
                    </a:p>
                  </a:txBody>
                  <a:tcPr marT="45733" marB="45733"/>
                </a:tc>
                <a:tc>
                  <a:txBody>
                    <a:bodyPr/>
                    <a:lstStyle/>
                    <a:p>
                      <a:pPr algn="ctr"/>
                      <a:r>
                        <a:rPr lang="en-US" sz="1400" dirty="0" smtClean="0"/>
                        <a:t>[$]</a:t>
                      </a:r>
                      <a:r>
                        <a:rPr lang="en-US" sz="1400" baseline="0" dirty="0" smtClean="0"/>
                        <a:t> </a:t>
                      </a:r>
                      <a:endParaRPr lang="en-US" sz="1400" b="1" dirty="0">
                        <a:solidFill>
                          <a:schemeClr val="bg2">
                            <a:lumMod val="50000"/>
                          </a:schemeClr>
                        </a:solidFill>
                        <a:latin typeface="Georgia" pitchFamily="18" charset="0"/>
                        <a:cs typeface="Arial" pitchFamily="34" charset="0"/>
                      </a:endParaRPr>
                    </a:p>
                  </a:txBody>
                  <a:tcPr marT="45733" marB="45733"/>
                </a:tc>
              </a:tr>
              <a:tr h="370944">
                <a:tc>
                  <a:txBody>
                    <a:bodyPr/>
                    <a:lstStyle/>
                    <a:p>
                      <a:r>
                        <a:rPr lang="en-US" sz="1400" dirty="0" smtClean="0"/>
                        <a:t>Reserve for Fixed Expenses</a:t>
                      </a:r>
                      <a:endParaRPr lang="en-US" sz="1400" b="1" dirty="0">
                        <a:solidFill>
                          <a:srgbClr val="FF0000"/>
                        </a:solidFill>
                        <a:latin typeface="Arial" pitchFamily="34" charset="0"/>
                        <a:cs typeface="Arial" pitchFamily="34" charset="0"/>
                      </a:endParaRPr>
                    </a:p>
                  </a:txBody>
                  <a:tcPr marT="45733" marB="45733"/>
                </a:tc>
                <a:tc>
                  <a:txBody>
                    <a:bodyPr/>
                    <a:lstStyle/>
                    <a:p>
                      <a:pPr algn="ctr"/>
                      <a:r>
                        <a:rPr lang="en-US" sz="1400" dirty="0" smtClean="0"/>
                        <a:t>[$] </a:t>
                      </a:r>
                      <a:endParaRPr lang="en-US" sz="1400" b="1" dirty="0">
                        <a:solidFill>
                          <a:schemeClr val="bg2">
                            <a:lumMod val="50000"/>
                          </a:schemeClr>
                        </a:solidFill>
                        <a:latin typeface="Georgia" pitchFamily="18" charset="0"/>
                        <a:cs typeface="Arial" pitchFamily="34" charset="0"/>
                      </a:endParaRPr>
                    </a:p>
                  </a:txBody>
                  <a:tcPr marT="45733" marB="45733"/>
                </a:tc>
              </a:tr>
            </a:tbl>
          </a:graphicData>
        </a:graphic>
      </p:graphicFrame>
      <p:sp>
        <p:nvSpPr>
          <p:cNvPr id="13" name="Text Box 274"/>
          <p:cNvSpPr txBox="1">
            <a:spLocks noChangeArrowheads="1"/>
          </p:cNvSpPr>
          <p:nvPr/>
        </p:nvSpPr>
        <p:spPr bwMode="auto">
          <a:xfrm>
            <a:off x="5561013" y="5592763"/>
            <a:ext cx="20320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r>
              <a:rPr lang="en-US" b="1" dirty="0">
                <a:solidFill>
                  <a:srgbClr val="FF0000"/>
                </a:solidFill>
                <a:latin typeface="Arial" pitchFamily="34" charset="0"/>
                <a:ea typeface="Microsoft YaHei" pitchFamily="34" charset="-122"/>
                <a:cs typeface="Arial" pitchFamily="34" charset="0"/>
              </a:rPr>
              <a:t>[A + B + C]</a:t>
            </a:r>
          </a:p>
        </p:txBody>
      </p:sp>
      <p:sp>
        <p:nvSpPr>
          <p:cNvPr id="29748" name="TextBox 3"/>
          <p:cNvSpPr txBox="1">
            <a:spLocks noChangeArrowheads="1"/>
          </p:cNvSpPr>
          <p:nvPr/>
        </p:nvSpPr>
        <p:spPr bwMode="auto">
          <a:xfrm>
            <a:off x="1463675" y="5562600"/>
            <a:ext cx="4038600" cy="400050"/>
          </a:xfrm>
          <a:prstGeom prst="rect">
            <a:avLst/>
          </a:prstGeom>
          <a:ln/>
          <a:extLst/>
        </p:spPr>
        <p:style>
          <a:lnRef idx="1">
            <a:schemeClr val="accent3"/>
          </a:lnRef>
          <a:fillRef idx="3">
            <a:schemeClr val="accent3"/>
          </a:fillRef>
          <a:effectRef idx="2">
            <a:schemeClr val="accent3"/>
          </a:effectRef>
          <a:fontRef idx="minor">
            <a:schemeClr val="lt1"/>
          </a:fontRef>
        </p:style>
        <p:txBody>
          <a:bodyPr>
            <a:spAutoFit/>
          </a:bodyPr>
          <a:lstStyle>
            <a:defPPr>
              <a:defRPr lang="en-US"/>
            </a:defPPr>
            <a:lvl1pPr eaLnBrk="1" hangingPunct="1">
              <a:spcBef>
                <a:spcPts val="600"/>
              </a:spcBef>
              <a:defRPr sz="2000" b="1">
                <a:solidFill>
                  <a:schemeClr val="bg1"/>
                </a:solidFill>
                <a:latin typeface="Arial" pitchFamily="34" charset="0"/>
                <a:ea typeface="Microsoft YaHei" pitchFamily="34" charset="-122"/>
                <a:cs typeface="Arial" pitchFamily="34"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a:pPr>
            <a:r>
              <a:rPr lang="en-US" dirty="0"/>
              <a:t>Total Start-Up Investment</a:t>
            </a:r>
          </a:p>
        </p:txBody>
      </p:sp>
      <p:sp>
        <p:nvSpPr>
          <p:cNvPr id="25653" name="Rectangle 16"/>
          <p:cNvSpPr>
            <a:spLocks noChangeArrowheads="1"/>
          </p:cNvSpPr>
          <p:nvPr/>
        </p:nvSpPr>
        <p:spPr bwMode="auto">
          <a:xfrm>
            <a:off x="6735763" y="4735513"/>
            <a:ext cx="350837" cy="369887"/>
          </a:xfrm>
          <a:prstGeom prst="rect">
            <a:avLst/>
          </a:prstGeom>
          <a:noFill/>
          <a:ln w="9525">
            <a:noFill/>
            <a:miter lim="800000"/>
            <a:headEnd/>
            <a:tailEnd/>
          </a:ln>
        </p:spPr>
        <p:txBody>
          <a:bodyPr wrap="none">
            <a:spAutoFit/>
          </a:bodyPr>
          <a:lstStyle/>
          <a:p>
            <a:r>
              <a:rPr lang="en-US" b="1">
                <a:solidFill>
                  <a:srgbClr val="FF0000"/>
                </a:solidFill>
              </a:rPr>
              <a:t>B</a:t>
            </a:r>
            <a:endParaRPr lang="en-US"/>
          </a:p>
        </p:txBody>
      </p:sp>
      <p:sp>
        <p:nvSpPr>
          <p:cNvPr id="25654" name="Rectangle 5"/>
          <p:cNvSpPr>
            <a:spLocks noChangeArrowheads="1"/>
          </p:cNvSpPr>
          <p:nvPr/>
        </p:nvSpPr>
        <p:spPr bwMode="auto">
          <a:xfrm>
            <a:off x="7051675" y="3656013"/>
            <a:ext cx="304800" cy="369887"/>
          </a:xfrm>
          <a:prstGeom prst="rect">
            <a:avLst/>
          </a:prstGeom>
          <a:noFill/>
          <a:ln w="9525">
            <a:noFill/>
            <a:miter lim="800000"/>
            <a:headEnd/>
            <a:tailEnd/>
          </a:ln>
        </p:spPr>
        <p:txBody>
          <a:bodyPr>
            <a:spAutoFit/>
          </a:bodyPr>
          <a:lstStyle/>
          <a:p>
            <a:r>
              <a:rPr lang="en-US" b="1">
                <a:solidFill>
                  <a:srgbClr val="FF0000"/>
                </a:solidFill>
                <a:ea typeface="Microsoft YaHei" pitchFamily="34" charset="-122"/>
              </a:rPr>
              <a:t>A</a:t>
            </a:r>
            <a:endParaRPr lang="en-US"/>
          </a:p>
        </p:txBody>
      </p:sp>
      <p:sp>
        <p:nvSpPr>
          <p:cNvPr id="25655" name="Rectangle 16"/>
          <p:cNvSpPr>
            <a:spLocks noChangeArrowheads="1"/>
          </p:cNvSpPr>
          <p:nvPr/>
        </p:nvSpPr>
        <p:spPr bwMode="auto">
          <a:xfrm>
            <a:off x="6735763" y="5087938"/>
            <a:ext cx="350837" cy="369887"/>
          </a:xfrm>
          <a:prstGeom prst="rect">
            <a:avLst/>
          </a:prstGeom>
          <a:noFill/>
          <a:ln w="9525">
            <a:noFill/>
            <a:miter lim="800000"/>
            <a:headEnd/>
            <a:tailEnd/>
          </a:ln>
        </p:spPr>
        <p:txBody>
          <a:bodyPr wrap="none">
            <a:spAutoFit/>
          </a:bodyPr>
          <a:lstStyle/>
          <a:p>
            <a:r>
              <a:rPr lang="en-US" b="1">
                <a:solidFill>
                  <a:srgbClr val="FF0000"/>
                </a:solidFill>
              </a:rPr>
              <a:t>C</a:t>
            </a:r>
            <a:endParaRPr lang="en-US"/>
          </a:p>
        </p:txBody>
      </p:sp>
      <p:pic>
        <p:nvPicPr>
          <p:cNvPr id="25656" name="Picture 3"/>
          <p:cNvPicPr>
            <a:picLocks noChangeAspect="1"/>
          </p:cNvPicPr>
          <p:nvPr/>
        </p:nvPicPr>
        <p:blipFill>
          <a:blip r:embed="rId3" cstate="print"/>
          <a:srcRect/>
          <a:stretch>
            <a:fillRect/>
          </a:stretch>
        </p:blipFill>
        <p:spPr bwMode="auto">
          <a:xfrm>
            <a:off x="220663" y="6019800"/>
            <a:ext cx="2486025"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pPr>
              <a:defRPr/>
            </a:pPr>
            <a:r>
              <a:rPr>
                <a:ln>
                  <a:noFill/>
                </a:ln>
                <a:ea typeface="ＭＳ Ｐゴシック"/>
              </a:rPr>
              <a:t>ROS &amp; ROI  </a:t>
            </a:r>
            <a:r>
              <a:rPr sz="2800">
                <a:ln>
                  <a:noFill/>
                </a:ln>
                <a:solidFill>
                  <a:schemeClr val="accent6">
                    <a:lumMod val="75000"/>
                  </a:schemeClr>
                </a:solidFill>
                <a:ea typeface="ＭＳ Ｐゴシック"/>
              </a:rPr>
              <a:t>(OPTIONAL)</a:t>
            </a:r>
            <a:endParaRPr/>
          </a:p>
        </p:txBody>
      </p:sp>
      <p:graphicFrame>
        <p:nvGraphicFramePr>
          <p:cNvPr id="5" name="Content Placeholder 4"/>
          <p:cNvGraphicFramePr>
            <a:graphicFrameLocks noGrp="1"/>
          </p:cNvGraphicFramePr>
          <p:nvPr>
            <p:ph idx="1"/>
          </p:nvPr>
        </p:nvGraphicFramePr>
        <p:xfrm>
          <a:off x="457200" y="990599"/>
          <a:ext cx="8229600" cy="2193471"/>
        </p:xfrm>
        <a:graphic>
          <a:graphicData uri="http://schemas.openxmlformats.org/drawingml/2006/table">
            <a:tbl>
              <a:tblPr firstRow="1" bandRow="1">
                <a:tableStyleId>{5C22544A-7EE6-4342-B048-85BDC9FD1C3A}</a:tableStyleId>
              </a:tblPr>
              <a:tblGrid>
                <a:gridCol w="6085114"/>
                <a:gridCol w="2144486"/>
              </a:tblGrid>
              <a:tr h="549878">
                <a:tc gridSpan="2">
                  <a:txBody>
                    <a:bodyPr/>
                    <a:lstStyle/>
                    <a:p>
                      <a:pPr marL="0" algn="ctr" rtl="0" eaLnBrk="1" latinLnBrk="0" hangingPunct="1"/>
                      <a:r>
                        <a:rPr kumimoji="0" lang="en-US" sz="2000" b="1" kern="1200" dirty="0" smtClean="0">
                          <a:solidFill>
                            <a:schemeClr val="lt1"/>
                          </a:solidFill>
                          <a:latin typeface="Arial" pitchFamily="34" charset="0"/>
                          <a:ea typeface="+mn-ea"/>
                          <a:cs typeface="Arial" pitchFamily="34" charset="0"/>
                        </a:rPr>
                        <a:t>ROS: Return on Sales</a:t>
                      </a:r>
                      <a:endParaRPr kumimoji="0" lang="en-US" sz="2000" b="1" kern="1200" dirty="0">
                        <a:solidFill>
                          <a:schemeClr val="lt1"/>
                        </a:solidFill>
                        <a:latin typeface="Arial" pitchFamily="34" charset="0"/>
                        <a:ea typeface="+mn-ea"/>
                        <a:cs typeface="Arial" pitchFamily="34" charset="0"/>
                      </a:endParaRPr>
                    </a:p>
                  </a:txBody>
                  <a:tcPr/>
                </a:tc>
                <a:tc hMerge="1">
                  <a:txBody>
                    <a:bodyPr/>
                    <a:lstStyle/>
                    <a:p>
                      <a:pPr marL="0" algn="ctr" rtl="0" eaLnBrk="1" latinLnBrk="0" hangingPunct="1"/>
                      <a:endParaRPr kumimoji="0" lang="en-US" sz="2000" b="1" kern="1200" dirty="0">
                        <a:solidFill>
                          <a:schemeClr val="lt1"/>
                        </a:solidFill>
                        <a:latin typeface="Arial" pitchFamily="34" charset="0"/>
                        <a:ea typeface="+mn-ea"/>
                        <a:cs typeface="Arial" pitchFamily="34" charset="0"/>
                      </a:endParaRPr>
                    </a:p>
                  </a:txBody>
                  <a:tcPr/>
                </a:tc>
              </a:tr>
              <a:tr h="839925">
                <a:tc gridSpan="2">
                  <a:txBody>
                    <a:bodyPr/>
                    <a:lstStyle/>
                    <a:p>
                      <a:endParaRPr lang="en-US"/>
                    </a:p>
                  </a:txBody>
                  <a:tcPr>
                    <a:blipFill rotWithShape="1">
                      <a:blip r:embed="rId3"/>
                      <a:stretch>
                        <a:fillRect t="-67391" b="-96377"/>
                      </a:stretch>
                    </a:blipFill>
                  </a:tcPr>
                </a:tc>
                <a:tc hMerge="1">
                  <a:txBody>
                    <a:bodyPr/>
                    <a:lstStyle/>
                    <a:p>
                      <a:endParaRPr lang="en-US" dirty="0"/>
                    </a:p>
                  </a:txBody>
                  <a:tcPr/>
                </a:tc>
              </a:tr>
              <a:tr h="803668">
                <a:tc>
                  <a:txBody>
                    <a:bodyPr/>
                    <a:lstStyle/>
                    <a:p>
                      <a:endParaRPr lang="en-US" dirty="0"/>
                    </a:p>
                  </a:txBody>
                  <a:tcPr>
                    <a:blipFill rotWithShape="1">
                      <a:blip r:embed="rId3"/>
                      <a:stretch>
                        <a:fillRect t="-175000" r="-35271" b="-758"/>
                      </a:stretch>
                    </a:blipFill>
                  </a:tcPr>
                </a:tc>
                <a:tc>
                  <a:txBody>
                    <a:bodyPr/>
                    <a:lstStyle/>
                    <a:p>
                      <a:r>
                        <a:rPr lang="en-US" sz="1600" dirty="0" smtClean="0">
                          <a:latin typeface="Arial" pitchFamily="34" charset="0"/>
                          <a:cs typeface="Arial" pitchFamily="34" charset="0"/>
                        </a:rPr>
                        <a:t>Dollar</a:t>
                      </a:r>
                    </a:p>
                    <a:p>
                      <a:r>
                        <a:rPr lang="en-US" sz="1600" dirty="0" smtClean="0">
                          <a:latin typeface="Arial" pitchFamily="34" charset="0"/>
                          <a:cs typeface="Arial" pitchFamily="34" charset="0"/>
                        </a:rPr>
                        <a:t>Equivalent = </a:t>
                      </a:r>
                      <a:r>
                        <a:rPr lang="en-US" sz="1600" b="0" dirty="0" smtClean="0">
                          <a:solidFill>
                            <a:schemeClr val="bg2">
                              <a:lumMod val="50000"/>
                            </a:schemeClr>
                          </a:solidFill>
                          <a:latin typeface="Georgia" pitchFamily="18" charset="0"/>
                          <a:cs typeface="Arial" pitchFamily="34" charset="0"/>
                        </a:rPr>
                        <a:t>[$0.00]</a:t>
                      </a:r>
                    </a:p>
                  </a:txBody>
                  <a:tcPr/>
                </a:tc>
              </a:tr>
            </a:tbl>
          </a:graphicData>
        </a:graphic>
      </p:graphicFrame>
      <p:graphicFrame>
        <p:nvGraphicFramePr>
          <p:cNvPr id="7" name="Content Placeholder 4"/>
          <p:cNvGraphicFramePr>
            <a:graphicFrameLocks/>
          </p:cNvGraphicFramePr>
          <p:nvPr/>
        </p:nvGraphicFramePr>
        <p:xfrm>
          <a:off x="457200" y="3429000"/>
          <a:ext cx="8229600" cy="2273484"/>
        </p:xfrm>
        <a:graphic>
          <a:graphicData uri="http://schemas.openxmlformats.org/drawingml/2006/table">
            <a:tbl>
              <a:tblPr firstRow="1" bandRow="1">
                <a:tableStyleId>{5C22544A-7EE6-4342-B048-85BDC9FD1C3A}</a:tableStyleId>
              </a:tblPr>
              <a:tblGrid>
                <a:gridCol w="6085114"/>
                <a:gridCol w="2144486"/>
              </a:tblGrid>
              <a:tr h="564941">
                <a:tc gridSpan="2">
                  <a:txBody>
                    <a:bodyPr/>
                    <a:lstStyle/>
                    <a:p>
                      <a:pPr marL="0" algn="ctr" rtl="0" eaLnBrk="1" latinLnBrk="0" hangingPunct="1"/>
                      <a:r>
                        <a:rPr kumimoji="0" lang="en-US" sz="2000" b="1" kern="1200" dirty="0" smtClean="0">
                          <a:solidFill>
                            <a:schemeClr val="lt1"/>
                          </a:solidFill>
                          <a:latin typeface="Arial" pitchFamily="34" charset="0"/>
                          <a:ea typeface="+mn-ea"/>
                          <a:cs typeface="Arial" pitchFamily="34" charset="0"/>
                        </a:rPr>
                        <a:t>ROI: Return on Investment</a:t>
                      </a:r>
                      <a:endParaRPr kumimoji="0" lang="en-US" sz="2000" b="1" kern="1200" dirty="0">
                        <a:solidFill>
                          <a:schemeClr val="lt1"/>
                        </a:solidFill>
                        <a:latin typeface="Arial" pitchFamily="34" charset="0"/>
                        <a:ea typeface="+mn-ea"/>
                        <a:cs typeface="Arial" pitchFamily="34" charset="0"/>
                      </a:endParaRPr>
                    </a:p>
                  </a:txBody>
                  <a:tcPr>
                    <a:solidFill>
                      <a:schemeClr val="accent3">
                        <a:lumMod val="75000"/>
                      </a:schemeClr>
                    </a:solidFill>
                  </a:tcPr>
                </a:tc>
                <a:tc hMerge="1">
                  <a:txBody>
                    <a:bodyPr/>
                    <a:lstStyle/>
                    <a:p>
                      <a:pPr marL="0" algn="ctr" rtl="0" eaLnBrk="1" latinLnBrk="0" hangingPunct="1"/>
                      <a:endParaRPr kumimoji="0" lang="en-US" sz="2000" b="1" kern="1200" dirty="0">
                        <a:solidFill>
                          <a:schemeClr val="lt1"/>
                        </a:solidFill>
                        <a:latin typeface="Arial" pitchFamily="34" charset="0"/>
                        <a:ea typeface="+mn-ea"/>
                        <a:cs typeface="Arial" pitchFamily="34" charset="0"/>
                      </a:endParaRPr>
                    </a:p>
                  </a:txBody>
                  <a:tcPr/>
                </a:tc>
              </a:tr>
              <a:tr h="882859">
                <a:tc gridSpan="2">
                  <a:txBody>
                    <a:bodyPr/>
                    <a:lstStyle/>
                    <a:p>
                      <a:endParaRPr lang="en-US"/>
                    </a:p>
                  </a:txBody>
                  <a:tcPr>
                    <a:blipFill rotWithShape="1">
                      <a:blip r:embed="rId4"/>
                      <a:stretch>
                        <a:fillRect t="-66207" b="-93793"/>
                      </a:stretch>
                    </a:blipFill>
                  </a:tcPr>
                </a:tc>
                <a:tc hMerge="1">
                  <a:txBody>
                    <a:bodyPr/>
                    <a:lstStyle/>
                    <a:p>
                      <a:endParaRPr lang="en-US" dirty="0"/>
                    </a:p>
                  </a:txBody>
                  <a:tcPr/>
                </a:tc>
              </a:tr>
              <a:tr h="825684">
                <a:tc>
                  <a:txBody>
                    <a:bodyPr/>
                    <a:lstStyle/>
                    <a:p>
                      <a:endParaRPr lang="en-US"/>
                    </a:p>
                  </a:txBody>
                  <a:tcPr>
                    <a:blipFill rotWithShape="1">
                      <a:blip r:embed="rId4"/>
                      <a:stretch>
                        <a:fillRect t="-178519" r="-35271" b="-741"/>
                      </a:stretch>
                    </a:blipFill>
                  </a:tcPr>
                </a:tc>
                <a:tc>
                  <a:txBody>
                    <a:bodyPr/>
                    <a:lstStyle/>
                    <a:p>
                      <a:r>
                        <a:rPr lang="en-US" sz="1600" dirty="0" smtClean="0">
                          <a:latin typeface="Arial" pitchFamily="34" charset="0"/>
                          <a:cs typeface="Arial" pitchFamily="34" charset="0"/>
                        </a:rPr>
                        <a:t>Dollar</a:t>
                      </a:r>
                    </a:p>
                    <a:p>
                      <a:r>
                        <a:rPr lang="en-US" sz="1600" dirty="0" smtClean="0">
                          <a:latin typeface="Arial" pitchFamily="34" charset="0"/>
                          <a:cs typeface="Arial" pitchFamily="34" charset="0"/>
                        </a:rPr>
                        <a:t>Equivalent = </a:t>
                      </a:r>
                      <a:r>
                        <a:rPr lang="en-US" sz="1600" b="0" dirty="0" smtClean="0">
                          <a:solidFill>
                            <a:schemeClr val="bg2">
                              <a:lumMod val="50000"/>
                            </a:schemeClr>
                          </a:solidFill>
                          <a:latin typeface="Georgia" pitchFamily="18" charset="0"/>
                          <a:cs typeface="Arial" pitchFamily="34" charset="0"/>
                        </a:rPr>
                        <a:t>[$0.00]</a:t>
                      </a:r>
                      <a:endParaRPr lang="en-US" sz="1600" dirty="0" smtClean="0">
                        <a:latin typeface="Arial" pitchFamily="34" charset="0"/>
                        <a:cs typeface="Arial" pitchFamily="34" charset="0"/>
                      </a:endParaRPr>
                    </a:p>
                  </a:txBody>
                  <a:tcPr>
                    <a:solidFill>
                      <a:schemeClr val="accent3">
                        <a:lumMod val="20000"/>
                        <a:lumOff val="80000"/>
                      </a:schemeClr>
                    </a:solidFill>
                  </a:tcPr>
                </a:tc>
              </a:tr>
            </a:tbl>
          </a:graphicData>
        </a:graphic>
      </p:graphicFrame>
      <p:pic>
        <p:nvPicPr>
          <p:cNvPr id="26629" name="Picture 2"/>
          <p:cNvPicPr>
            <a:picLocks noChangeAspect="1"/>
          </p:cNvPicPr>
          <p:nvPr/>
        </p:nvPicPr>
        <p:blipFill>
          <a:blip r:embed="rId5" cstate="print"/>
          <a:srcRect/>
          <a:stretch>
            <a:fillRect/>
          </a:stretch>
        </p:blipFill>
        <p:spPr bwMode="auto">
          <a:xfrm>
            <a:off x="228600" y="60198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457200" y="152400"/>
            <a:ext cx="8229600" cy="1066800"/>
          </a:xfrm>
        </p:spPr>
        <p:txBody>
          <a:bodyPr/>
          <a:lstStyle/>
          <a:p>
            <a:pPr eaLnBrk="1" hangingPunct="1"/>
            <a:r>
              <a:rPr smtClean="0">
                <a:ln>
                  <a:noFill/>
                </a:ln>
                <a:ea typeface="ＭＳ Ｐゴシック" pitchFamily="34" charset="-128"/>
              </a:rPr>
              <a:t>Financing Strategy</a:t>
            </a:r>
            <a:endParaRPr sz="1400" i="1" smtClean="0">
              <a:ln>
                <a:noFill/>
              </a:ln>
              <a:solidFill>
                <a:srgbClr val="008000"/>
              </a:solidFill>
              <a:latin typeface="Myriad Web Pro" pitchFamily="34" charset="0"/>
              <a:ea typeface="ＭＳ Ｐゴシック" pitchFamily="34" charset="-128"/>
            </a:endParaRPr>
          </a:p>
        </p:txBody>
      </p:sp>
      <p:graphicFrame>
        <p:nvGraphicFramePr>
          <p:cNvPr id="27922" name="Group 274"/>
          <p:cNvGraphicFramePr>
            <a:graphicFrameLocks noGrp="1"/>
          </p:cNvGraphicFramePr>
          <p:nvPr>
            <p:ph idx="4294967295"/>
          </p:nvPr>
        </p:nvGraphicFramePr>
        <p:xfrm>
          <a:off x="280988" y="1905000"/>
          <a:ext cx="8504237" cy="3952875"/>
        </p:xfrm>
        <a:graphic>
          <a:graphicData uri="http://schemas.openxmlformats.org/drawingml/2006/table">
            <a:tbl>
              <a:tblPr>
                <a:tableStyleId>{0505E3EF-67EA-436B-97B2-0124C06EBD24}</a:tableStyleId>
              </a:tblPr>
              <a:tblGrid>
                <a:gridCol w="2209800"/>
                <a:gridCol w="1355725"/>
                <a:gridCol w="1646238"/>
                <a:gridCol w="1646237"/>
                <a:gridCol w="1646238"/>
              </a:tblGrid>
              <a:tr h="395223">
                <a:tc>
                  <a:txBody>
                    <a:bodyPr/>
                    <a:lstStyle/>
                    <a:p>
                      <a:pPr marL="0" marR="0" lvl="0" indent="0" algn="ctr" defTabSz="914400" rtl="0" eaLnBrk="1" fontAlgn="base" latinLnBrk="0" hangingPunct="1">
                        <a:lnSpc>
                          <a:spcPct val="100000"/>
                        </a:lnSpc>
                        <a:spcBef>
                          <a:spcPts val="675"/>
                        </a:spcBef>
                        <a:spcAft>
                          <a:spcPct val="0"/>
                        </a:spcAft>
                        <a:buClrTx/>
                        <a:buSzTx/>
                        <a:buFontTx/>
                        <a:buNone/>
                        <a:tabLst/>
                        <a:defRPr/>
                      </a:pPr>
                      <a:r>
                        <a:rPr kumimoji="0" lang="en-US" sz="1800" u="none" strike="noStrike" cap="none" normalizeH="0" baseline="0" dirty="0" smtClean="0">
                          <a:ln>
                            <a:noFill/>
                          </a:ln>
                          <a:effectLst/>
                        </a:rPr>
                        <a:t>Source</a:t>
                      </a:r>
                      <a:endParaRPr kumimoji="0" lang="en-US" sz="1800" b="1" i="1" u="none" strike="noStrike" cap="none" normalizeH="0" baseline="0" dirty="0" smtClean="0">
                        <a:ln>
                          <a:noFill/>
                        </a:ln>
                        <a:solidFill>
                          <a:srgbClr val="009900"/>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Amount</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Debt (Loan)</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Equity (Share)</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Gift</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marT="42156" marB="42156" anchor="ctr" horzOverflow="overflow"/>
                </a:tc>
              </a:tr>
              <a:tr h="901694">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Personal Savings</a:t>
                      </a:r>
                      <a:endParaRPr kumimoji="0" lang="en-US" sz="1800" b="1" i="0" u="none" strike="noStrike"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2156" marB="4215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normalizeH="0" baseline="0" dirty="0" smtClean="0">
                        <a:ln>
                          <a:noFill/>
                        </a:ln>
                        <a:solidFill>
                          <a:schemeClr val="bg2">
                            <a:lumMod val="50000"/>
                          </a:schemeClr>
                        </a:solidFill>
                        <a:effectLst/>
                        <a:latin typeface="Georgia" pitchFamily="18" charset="0"/>
                        <a:ea typeface="ＭＳ Ｐゴシック" pitchFamily="34" charset="-128"/>
                        <a:cs typeface="Arial"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r>
              <a:tr h="658705">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Relatives/Friends</a:t>
                      </a:r>
                      <a:endParaRPr kumimoji="0" lang="en-US" sz="1800" b="1" i="1" u="none" strike="noStrike" kern="1200" cap="none" normalizeH="0" baseline="0" dirty="0" smtClean="0">
                        <a:ln>
                          <a:noFill/>
                        </a:ln>
                        <a:solidFill>
                          <a:srgbClr val="009900"/>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r>
              <a:tr h="665751">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Investor</a:t>
                      </a:r>
                      <a:endParaRPr kumimoji="0" lang="en-US" sz="1800" b="1" i="1" u="none" strike="noStrike" cap="none" normalizeH="0" baseline="0" dirty="0" smtClean="0">
                        <a:ln>
                          <a:noFill/>
                        </a:ln>
                        <a:solidFill>
                          <a:srgbClr val="009900"/>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r>
              <a:tr h="665751">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cap="none" normalizeH="0" baseline="0" dirty="0" smtClean="0">
                          <a:ln>
                            <a:noFill/>
                          </a:ln>
                          <a:effectLst/>
                        </a:rPr>
                        <a:t>Partner(s)</a:t>
                      </a:r>
                      <a:endParaRPr kumimoji="0" lang="en-US" sz="1800" b="1" i="1" u="none" strike="noStrike" cap="none" normalizeH="0" baseline="0" dirty="0" smtClean="0">
                        <a:ln>
                          <a:noFill/>
                        </a:ln>
                        <a:solidFill>
                          <a:srgbClr val="009900"/>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r>
              <a:tr h="665751">
                <a:tc>
                  <a:txBody>
                    <a:bodyPr/>
                    <a:lstStyle/>
                    <a:p>
                      <a:pPr marL="0" marR="0" lvl="0" indent="0" algn="l" defTabSz="914400" rtl="0" eaLnBrk="1" fontAlgn="base" latinLnBrk="0" hangingPunct="1">
                        <a:lnSpc>
                          <a:spcPct val="100000"/>
                        </a:lnSpc>
                        <a:spcBef>
                          <a:spcPts val="475"/>
                        </a:spcBef>
                        <a:spcAft>
                          <a:spcPct val="0"/>
                        </a:spcAft>
                        <a:buClrTx/>
                        <a:buSzTx/>
                        <a:buFontTx/>
                        <a:buNone/>
                        <a:tabLst/>
                      </a:pPr>
                      <a:r>
                        <a:rPr kumimoji="0" lang="en-US" sz="1800" u="none" strike="noStrike" kern="1200" cap="none" normalizeH="0" baseline="0" dirty="0" smtClean="0">
                          <a:ln>
                            <a:noFill/>
                          </a:ln>
                          <a:effectLst/>
                        </a:rPr>
                        <a:t>Totals</a:t>
                      </a:r>
                      <a:endParaRPr kumimoji="0" lang="en-US" sz="1800" b="1" i="0" u="none" strike="noStrike" kern="1200" cap="none" normalizeH="0" baseline="0" dirty="0" smtClean="0">
                        <a:ln>
                          <a:noFill/>
                        </a:ln>
                        <a:solidFill>
                          <a:schemeClr val="bg1"/>
                        </a:solidFill>
                        <a:effectLst/>
                        <a:latin typeface="Arial" pitchFamily="34"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pPr>
                      <a:r>
                        <a:rPr kumimoji="0" lang="en-US" sz="1800" u="none" strike="noStrike" cap="none" normalizeH="0" baseline="0" dirty="0" smtClean="0">
                          <a:ln>
                            <a:noFill/>
                          </a:ln>
                          <a:effectLst/>
                        </a:rPr>
                        <a:t>[$]</a:t>
                      </a:r>
                      <a:endParaRPr kumimoji="0" lang="en-US" sz="1800" b="1" i="0" u="none" strike="noStrike" cap="none" normalizeH="0" baseline="0" dirty="0" smtClean="0">
                        <a:ln>
                          <a:noFill/>
                        </a:ln>
                        <a:solidFill>
                          <a:schemeClr val="bg2">
                            <a:lumMod val="50000"/>
                          </a:schemeClr>
                        </a:solidFill>
                        <a:effectLst/>
                        <a:latin typeface="Georgia" pitchFamily="18" charset="0"/>
                        <a:ea typeface="ＭＳ Ｐゴシック" pitchFamily="-112" charset="-128"/>
                        <a:cs typeface="Arial" pitchFamily="34" charset="0"/>
                      </a:endParaRPr>
                    </a:p>
                  </a:txBody>
                  <a:tcPr marT="42156" marB="42156" anchor="ctr" horzOverflow="overflow"/>
                </a:tc>
              </a:tr>
            </a:tbl>
          </a:graphicData>
        </a:graphic>
      </p:graphicFrame>
      <p:sp>
        <p:nvSpPr>
          <p:cNvPr id="8" name="Text Box 274"/>
          <p:cNvSpPr txBox="1">
            <a:spLocks noChangeArrowheads="1"/>
          </p:cNvSpPr>
          <p:nvPr/>
        </p:nvSpPr>
        <p:spPr bwMode="auto">
          <a:xfrm>
            <a:off x="4648200" y="1349375"/>
            <a:ext cx="1600200" cy="4000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defRPr/>
            </a:pPr>
            <a:r>
              <a:rPr lang="en-US" sz="2000" b="1" dirty="0">
                <a:solidFill>
                  <a:schemeClr val="bg2">
                    <a:lumMod val="50000"/>
                  </a:schemeClr>
                </a:solidFill>
                <a:latin typeface="Georgia" pitchFamily="18" charset="0"/>
              </a:rPr>
              <a:t>[$]</a:t>
            </a:r>
          </a:p>
        </p:txBody>
      </p:sp>
      <p:sp>
        <p:nvSpPr>
          <p:cNvPr id="7" name="TextBox 3"/>
          <p:cNvSpPr txBox="1">
            <a:spLocks noChangeArrowheads="1"/>
          </p:cNvSpPr>
          <p:nvPr/>
        </p:nvSpPr>
        <p:spPr bwMode="auto">
          <a:xfrm>
            <a:off x="265113" y="1349375"/>
            <a:ext cx="4038600" cy="400050"/>
          </a:xfrm>
          <a:prstGeom prst="rect">
            <a:avLst/>
          </a:prstGeom>
          <a:ln/>
          <a:extLst/>
        </p:spPr>
        <p:style>
          <a:lnRef idx="1">
            <a:schemeClr val="accent3"/>
          </a:lnRef>
          <a:fillRef idx="2">
            <a:schemeClr val="accent3"/>
          </a:fillRef>
          <a:effectRef idx="1">
            <a:schemeClr val="accent3"/>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ts val="600"/>
              </a:spcBef>
              <a:defRPr/>
            </a:pPr>
            <a:r>
              <a:rPr lang="en-US" sz="2000" b="1" dirty="0">
                <a:solidFill>
                  <a:schemeClr val="bg1"/>
                </a:solidFill>
                <a:latin typeface="Arial" pitchFamily="34" charset="0"/>
                <a:ea typeface="Microsoft YaHei" pitchFamily="34" charset="-122"/>
                <a:cs typeface="Arial" pitchFamily="34" charset="0"/>
              </a:rPr>
              <a:t>Total Start-Up Investment</a:t>
            </a:r>
          </a:p>
        </p:txBody>
      </p:sp>
      <p:pic>
        <p:nvPicPr>
          <p:cNvPr id="27699" name="Picture 1"/>
          <p:cNvPicPr>
            <a:picLocks noChangeAspect="1"/>
          </p:cNvPicPr>
          <p:nvPr/>
        </p:nvPicPr>
        <p:blipFill>
          <a:blip r:embed="rId3" cstate="print"/>
          <a:srcRect/>
          <a:stretch>
            <a:fillRect/>
          </a:stretch>
        </p:blipFill>
        <p:spPr bwMode="auto">
          <a:xfrm>
            <a:off x="152400" y="60198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4638"/>
            <a:ext cx="8229600" cy="4068762"/>
          </a:xfrm>
        </p:spPr>
        <p:txBody>
          <a:bodyPr/>
          <a:lstStyle/>
          <a:p>
            <a:pPr>
              <a:defRPr/>
            </a:pPr>
            <a:r>
              <a:rPr/>
              <a:t>[Business Name]</a:t>
            </a:r>
            <a:br>
              <a:rPr/>
            </a:br>
            <a:r>
              <a:rPr/>
              <a:t>[Slogan &amp;Logo]</a:t>
            </a:r>
          </a:p>
        </p:txBody>
      </p:sp>
      <p:sp>
        <p:nvSpPr>
          <p:cNvPr id="9" name="Content Placeholder 8"/>
          <p:cNvSpPr>
            <a:spLocks noGrp="1"/>
          </p:cNvSpPr>
          <p:nvPr>
            <p:ph idx="1"/>
          </p:nvPr>
        </p:nvSpPr>
        <p:spPr>
          <a:xfrm>
            <a:off x="457200" y="4191000"/>
            <a:ext cx="8229600" cy="1965325"/>
          </a:xfrm>
        </p:spPr>
        <p:txBody>
          <a:bodyPr/>
          <a:lstStyle/>
          <a:p>
            <a:pPr algn="r">
              <a:defRPr/>
            </a:pPr>
            <a:r>
              <a:rPr sz="2800">
                <a:solidFill>
                  <a:schemeClr val="bg2">
                    <a:lumMod val="50000"/>
                  </a:schemeClr>
                </a:solidFill>
                <a:latin typeface="Georgia" pitchFamily="18" charset="0"/>
              </a:rPr>
              <a:t>[Entrepreneur’s Name]</a:t>
            </a:r>
          </a:p>
          <a:p>
            <a:pPr algn="r">
              <a:defRPr/>
            </a:pPr>
            <a:r>
              <a:rPr sz="2800">
                <a:solidFill>
                  <a:schemeClr val="bg2">
                    <a:lumMod val="50000"/>
                  </a:schemeClr>
                </a:solidFill>
                <a:latin typeface="Georgia" pitchFamily="18" charset="0"/>
              </a:rPr>
              <a:t>[Position Title]</a:t>
            </a:r>
          </a:p>
          <a:p>
            <a:pPr algn="r">
              <a:defRPr/>
            </a:pPr>
            <a:r>
              <a:rPr sz="2800">
                <a:solidFill>
                  <a:schemeClr val="bg2">
                    <a:lumMod val="50000"/>
                  </a:schemeClr>
                </a:solidFill>
                <a:latin typeface="Georgia" pitchFamily="18" charset="0"/>
              </a:rPr>
              <a:t>[Grade]</a:t>
            </a:r>
          </a:p>
          <a:p>
            <a:pPr algn="r">
              <a:defRPr/>
            </a:pPr>
            <a:r>
              <a:rPr sz="2800">
                <a:solidFill>
                  <a:schemeClr val="bg2">
                    <a:lumMod val="50000"/>
                  </a:schemeClr>
                </a:solidFill>
                <a:latin typeface="Georgia" pitchFamily="18" charset="0"/>
              </a:rPr>
              <a:t>[Age]</a:t>
            </a:r>
            <a:endParaRPr>
              <a:solidFill>
                <a:schemeClr val="bg2">
                  <a:lumMod val="50000"/>
                </a:schemeClr>
              </a:solidFill>
              <a:latin typeface="Georgia" pitchFamily="18" charset="0"/>
            </a:endParaRPr>
          </a:p>
        </p:txBody>
      </p:sp>
      <p:pic>
        <p:nvPicPr>
          <p:cNvPr id="10244" name="Picture 1"/>
          <p:cNvPicPr>
            <a:picLocks noChangeAspect="1"/>
          </p:cNvPicPr>
          <p:nvPr/>
        </p:nvPicPr>
        <p:blipFill>
          <a:blip r:embed="rId3" cstate="print"/>
          <a:srcRect/>
          <a:stretch>
            <a:fillRect/>
          </a:stretch>
        </p:blipFill>
        <p:spPr bwMode="auto">
          <a:xfrm>
            <a:off x="381000" y="5964238"/>
            <a:ext cx="2487613" cy="708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457200" y="274638"/>
            <a:ext cx="8229600" cy="1630362"/>
          </a:xfrm>
        </p:spPr>
        <p:txBody>
          <a:bodyPr/>
          <a:lstStyle/>
          <a:p>
            <a:pPr eaLnBrk="1" hangingPunct="1"/>
            <a:r>
              <a:rPr smtClean="0">
                <a:ln>
                  <a:noFill/>
                </a:ln>
                <a:ea typeface="ＭＳ Ｐゴシック" pitchFamily="34" charset="-128"/>
              </a:rPr>
              <a:t>Business Responsibility</a:t>
            </a:r>
            <a:br>
              <a:rPr smtClean="0">
                <a:ln>
                  <a:noFill/>
                </a:ln>
                <a:ea typeface="ＭＳ Ｐゴシック" pitchFamily="34" charset="-128"/>
              </a:rPr>
            </a:br>
            <a:r>
              <a:rPr smtClean="0">
                <a:ln>
                  <a:noFill/>
                </a:ln>
                <a:ea typeface="ＭＳ Ｐゴシック" pitchFamily="34" charset="-128"/>
              </a:rPr>
              <a:t>&amp; Philanthropy</a:t>
            </a:r>
            <a:endParaRPr sz="1400" i="1" smtClean="0">
              <a:ln>
                <a:noFill/>
              </a:ln>
              <a:solidFill>
                <a:srgbClr val="008000"/>
              </a:solidFill>
              <a:latin typeface="Myriad Web Pro" pitchFamily="34" charset="0"/>
              <a:ea typeface="ＭＳ Ｐゴシック" pitchFamily="34" charset="-128"/>
            </a:endParaRPr>
          </a:p>
        </p:txBody>
      </p:sp>
      <p:sp>
        <p:nvSpPr>
          <p:cNvPr id="28675" name="Content Placeholder 2"/>
          <p:cNvSpPr>
            <a:spLocks noGrp="1"/>
          </p:cNvSpPr>
          <p:nvPr>
            <p:ph idx="4294967295"/>
          </p:nvPr>
        </p:nvSpPr>
        <p:spPr>
          <a:xfrm>
            <a:off x="457200" y="1905000"/>
            <a:ext cx="8229600" cy="4251325"/>
          </a:xfrm>
        </p:spPr>
        <p:txBody>
          <a:bodyPr/>
          <a:lstStyle/>
          <a:p>
            <a:pPr>
              <a:spcBef>
                <a:spcPts val="1200"/>
              </a:spcBef>
              <a:buClr>
                <a:srgbClr val="984807"/>
              </a:buClr>
              <a:buSzPct val="80000"/>
              <a:buFont typeface="Wingdings 2" pitchFamily="18" charset="2"/>
              <a:buChar char=""/>
            </a:pPr>
            <a:r>
              <a:rPr sz="2800" b="1" smtClean="0">
                <a:latin typeface="Arial" charset="0"/>
                <a:ea typeface="ＭＳ Ｐゴシック" pitchFamily="34" charset="-128"/>
                <a:cs typeface="Arial" charset="0"/>
              </a:rPr>
              <a:t>Business Responsibility</a:t>
            </a:r>
          </a:p>
          <a:p>
            <a:pPr lvl="1">
              <a:buClr>
                <a:srgbClr val="C00000"/>
              </a:buClr>
              <a:buFont typeface="Wingdings 2" pitchFamily="18" charset="2"/>
              <a:buChar char=""/>
            </a:pPr>
            <a:r>
              <a:rPr lang="en-US" smtClean="0">
                <a:ea typeface="ＭＳ Ｐゴシック" pitchFamily="34" charset="-128"/>
                <a:cs typeface="Arial" charset="0"/>
              </a:rPr>
              <a:t>[Explain how you will incorporate business responsibility into your marketing plan.]</a:t>
            </a:r>
          </a:p>
          <a:p>
            <a:pPr lvl="1">
              <a:buClr>
                <a:srgbClr val="C00000"/>
              </a:buClr>
              <a:buFont typeface="Wingdings 2" pitchFamily="18" charset="2"/>
              <a:buChar char=""/>
            </a:pPr>
            <a:r>
              <a:rPr lang="en-US" smtClean="0">
                <a:ea typeface="ＭＳ Ｐゴシック" pitchFamily="34" charset="-128"/>
                <a:cs typeface="Arial" charset="0"/>
              </a:rPr>
              <a:t>[How will you ‘green’ your business]</a:t>
            </a:r>
          </a:p>
          <a:p>
            <a:pPr>
              <a:buClr>
                <a:srgbClr val="C00000"/>
              </a:buClr>
              <a:buFont typeface="Wingdings 2" pitchFamily="18" charset="2"/>
              <a:buChar char=""/>
            </a:pPr>
            <a:r>
              <a:rPr sz="2800" b="1" smtClean="0">
                <a:ea typeface="ＭＳ Ｐゴシック" pitchFamily="34" charset="-128"/>
                <a:cs typeface="Arial" charset="0"/>
              </a:rPr>
              <a:t>Professional/Advisory Support</a:t>
            </a:r>
          </a:p>
          <a:p>
            <a:pPr lvl="1">
              <a:buClr>
                <a:srgbClr val="C00000"/>
              </a:buClr>
              <a:buFont typeface="Wingdings 2" pitchFamily="18" charset="2"/>
              <a:buChar char=""/>
            </a:pPr>
            <a:r>
              <a:rPr lang="en-US" smtClean="0">
                <a:ea typeface="ＭＳ Ｐゴシック" pitchFamily="34" charset="-128"/>
                <a:cs typeface="Arial" charset="0"/>
              </a:rPr>
              <a:t>[Explain key advisors for your company]</a:t>
            </a:r>
          </a:p>
          <a:p>
            <a:pPr>
              <a:spcBef>
                <a:spcPts val="1200"/>
              </a:spcBef>
              <a:buClr>
                <a:srgbClr val="984807"/>
              </a:buClr>
              <a:buSzPct val="80000"/>
              <a:buFont typeface="Wingdings 2" pitchFamily="18" charset="2"/>
              <a:buChar char=""/>
            </a:pPr>
            <a:r>
              <a:rPr sz="2800" b="1" smtClean="0">
                <a:latin typeface="Arial" charset="0"/>
                <a:ea typeface="ＭＳ Ｐゴシック" pitchFamily="34" charset="-128"/>
                <a:cs typeface="Arial" charset="0"/>
              </a:rPr>
              <a:t>Philanthropy</a:t>
            </a:r>
          </a:p>
          <a:p>
            <a:pPr lvl="1">
              <a:buClr>
                <a:srgbClr val="C00000"/>
              </a:buClr>
              <a:buFont typeface="Wingdings 2" pitchFamily="18" charset="2"/>
              <a:buChar char=""/>
            </a:pPr>
            <a:r>
              <a:rPr lang="en-US" smtClean="0">
                <a:ea typeface="ＭＳ Ｐゴシック" pitchFamily="34" charset="-128"/>
                <a:cs typeface="Arial" charset="0"/>
              </a:rPr>
              <a:t>[Describe how your business will give back to the community or support a cause in which you believe.]</a:t>
            </a:r>
            <a:endParaRPr lang="en-US" sz="2800" smtClean="0">
              <a:ea typeface="ＭＳ Ｐゴシック" pitchFamily="34" charset="-128"/>
            </a:endParaRPr>
          </a:p>
        </p:txBody>
      </p:sp>
      <p:pic>
        <p:nvPicPr>
          <p:cNvPr id="28676" name="Picture 1"/>
          <p:cNvPicPr>
            <a:picLocks noChangeAspect="1"/>
          </p:cNvPicPr>
          <p:nvPr/>
        </p:nvPicPr>
        <p:blipFill>
          <a:blip r:embed="rId3" cstate="print"/>
          <a:srcRect/>
          <a:stretch>
            <a:fillRect/>
          </a:stretch>
        </p:blipFill>
        <p:spPr bwMode="auto">
          <a:xfrm>
            <a:off x="152400" y="6122988"/>
            <a:ext cx="2487613" cy="706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492125" y="-157163"/>
            <a:ext cx="8229600" cy="1046163"/>
          </a:xfrm>
        </p:spPr>
        <p:txBody>
          <a:bodyPr/>
          <a:lstStyle/>
          <a:p>
            <a:pPr eaLnBrk="1" hangingPunct="1"/>
            <a:r>
              <a:rPr sz="4400" smtClean="0">
                <a:ln>
                  <a:noFill/>
                </a:ln>
                <a:ea typeface="ＭＳ Ｐゴシック" pitchFamily="34" charset="-128"/>
              </a:rPr>
              <a:t>Business &amp; Personal Goals</a:t>
            </a:r>
            <a:endParaRPr sz="4400" i="1" smtClean="0">
              <a:ln>
                <a:noFill/>
              </a:ln>
              <a:solidFill>
                <a:srgbClr val="008000"/>
              </a:solidFill>
              <a:latin typeface="Myriad Web Pro" pitchFamily="34" charset="0"/>
              <a:ea typeface="ＭＳ Ｐゴシック" pitchFamily="34" charset="-128"/>
            </a:endParaRPr>
          </a:p>
        </p:txBody>
      </p:sp>
      <p:sp>
        <p:nvSpPr>
          <p:cNvPr id="28691" name="Rectangle 19"/>
          <p:cNvSpPr>
            <a:spLocks noChangeArrowheads="1"/>
          </p:cNvSpPr>
          <p:nvPr/>
        </p:nvSpPr>
        <p:spPr bwMode="auto">
          <a:xfrm>
            <a:off x="762000" y="1219200"/>
            <a:ext cx="3657600" cy="23622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nchorCtr="1"/>
          <a:lstStyle/>
          <a:p>
            <a:pPr marL="228600" lvl="1" indent="-228600" eaLnBrk="0" hangingPunct="0">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[Describe the next steps you need to take to make your business fully operational.]</a:t>
            </a:r>
          </a:p>
          <a:p>
            <a:pPr marL="228600" lvl="1" indent="-228600" eaLnBrk="0" hangingPunct="0">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[Explain how you will improve or maintain the quality of your product/service.]</a:t>
            </a:r>
          </a:p>
        </p:txBody>
      </p:sp>
      <p:sp>
        <p:nvSpPr>
          <p:cNvPr id="28692" name="Rectangle 20"/>
          <p:cNvSpPr>
            <a:spLocks noChangeArrowheads="1"/>
          </p:cNvSpPr>
          <p:nvPr/>
        </p:nvSpPr>
        <p:spPr bwMode="auto">
          <a:xfrm>
            <a:off x="4800600" y="1219200"/>
            <a:ext cx="3505200" cy="23622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lstStyle/>
          <a:p>
            <a:pPr marL="228600" lvl="1" indent="-228600" eaLnBrk="0" hangingPunct="0">
              <a:lnSpc>
                <a:spcPct val="80000"/>
              </a:lnSpc>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[Explain how you will expand the business (hire employees, attract new customers, purchase a storefront, and so on).]</a:t>
            </a:r>
          </a:p>
          <a:p>
            <a:pPr marL="228600" lvl="1" indent="-228600" eaLnBrk="0" hangingPunct="0">
              <a:lnSpc>
                <a:spcPct val="80000"/>
              </a:lnSpc>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[Describe how big your business could get.]</a:t>
            </a:r>
          </a:p>
        </p:txBody>
      </p:sp>
      <p:sp>
        <p:nvSpPr>
          <p:cNvPr id="32773" name="Text Box 21"/>
          <p:cNvSpPr txBox="1">
            <a:spLocks noChangeArrowheads="1"/>
          </p:cNvSpPr>
          <p:nvPr/>
        </p:nvSpPr>
        <p:spPr bwMode="auto">
          <a:xfrm>
            <a:off x="773113" y="687388"/>
            <a:ext cx="3657600" cy="401637"/>
          </a:xfrm>
          <a:prstGeom prst="rect">
            <a:avLst/>
          </a:prstGeom>
          <a:solidFill>
            <a:schemeClr val="accent3">
              <a:lumMod val="40000"/>
              <a:lumOff val="60000"/>
            </a:schemeClr>
          </a:solidFill>
          <a:ln/>
          <a:effectLst/>
          <a:extLst/>
        </p:spPr>
        <p:style>
          <a:lnRef idx="3">
            <a:schemeClr val="lt1"/>
          </a:lnRef>
          <a:fillRef idx="1">
            <a:schemeClr val="accent1"/>
          </a:fillRef>
          <a:effectRef idx="1">
            <a:schemeClr val="accent1"/>
          </a:effectRef>
          <a:fontRef idx="minor">
            <a:schemeClr val="lt1"/>
          </a:fontRef>
        </p:style>
        <p:txBody>
          <a:bodyPr>
            <a:spAutoFit/>
          </a:bodyPr>
          <a:lstStyle>
            <a:defPPr>
              <a:defRPr lang="en-US"/>
            </a:defPPr>
            <a:lvl1pPr eaLnBrk="1" hangingPunct="1">
              <a:spcBef>
                <a:spcPts val="600"/>
              </a:spcBef>
              <a:defRPr sz="2000" b="1">
                <a:solidFill>
                  <a:schemeClr val="bg1"/>
                </a:solidFill>
                <a:latin typeface="Arial" pitchFamily="34" charset="0"/>
                <a:ea typeface="Microsoft YaHei" pitchFamily="34" charset="-122"/>
                <a:cs typeface="Arial" pitchFamily="34" charset="0"/>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ctr">
              <a:defRPr/>
            </a:pPr>
            <a:r>
              <a:rPr lang="en-US" dirty="0"/>
              <a:t>Business</a:t>
            </a:r>
          </a:p>
        </p:txBody>
      </p:sp>
      <p:sp>
        <p:nvSpPr>
          <p:cNvPr id="32774" name="Text Box 22"/>
          <p:cNvSpPr txBox="1">
            <a:spLocks noChangeArrowheads="1"/>
          </p:cNvSpPr>
          <p:nvPr/>
        </p:nvSpPr>
        <p:spPr bwMode="auto">
          <a:xfrm>
            <a:off x="4811713" y="687388"/>
            <a:ext cx="3494087" cy="401637"/>
          </a:xfrm>
          <a:prstGeom prst="rect">
            <a:avLst/>
          </a:prstGeom>
          <a:solidFill>
            <a:schemeClr val="accent3">
              <a:lumMod val="40000"/>
              <a:lumOff val="60000"/>
            </a:schemeClr>
          </a:solidFill>
          <a:ln/>
          <a:effectLst/>
          <a:extLst/>
        </p:spPr>
        <p:style>
          <a:lnRef idx="3">
            <a:schemeClr val="lt1"/>
          </a:lnRef>
          <a:fillRef idx="1">
            <a:schemeClr val="accent1"/>
          </a:fillRef>
          <a:effectRef idx="1">
            <a:schemeClr val="accent1"/>
          </a:effectRef>
          <a:fontRef idx="minor">
            <a:schemeClr val="lt1"/>
          </a:fontRef>
        </p:style>
        <p:txBody>
          <a:bodyPr>
            <a:spAutoFit/>
          </a:bodyPr>
          <a:lstStyle>
            <a:defPPr>
              <a:defRPr lang="en-US"/>
            </a:defPPr>
            <a:lvl1pPr algn="ctr" eaLnBrk="1" hangingPunct="1">
              <a:spcBef>
                <a:spcPts val="600"/>
              </a:spcBef>
              <a:defRPr sz="2000" b="1">
                <a:solidFill>
                  <a:schemeClr val="bg1"/>
                </a:solidFill>
                <a:latin typeface="Arial" pitchFamily="34" charset="0"/>
                <a:ea typeface="Microsoft YaHei" pitchFamily="34" charset="-122"/>
                <a:cs typeface="Arial" pitchFamily="34" charset="0"/>
              </a:defRPr>
            </a:lvl1pPr>
            <a:lvl2pPr marL="742950" indent="-285750" eaLnBrk="0" hangingPunct="0">
              <a:defRPr>
                <a:solidFill>
                  <a:schemeClr val="lt1"/>
                </a:solidFill>
                <a:latin typeface="+mn-lt"/>
                <a:cs typeface="+mn-cs"/>
              </a:defRPr>
            </a:lvl2pPr>
            <a:lvl3pPr marL="1143000" indent="-228600" eaLnBrk="0" hangingPunct="0">
              <a:defRPr>
                <a:solidFill>
                  <a:schemeClr val="lt1"/>
                </a:solidFill>
                <a:latin typeface="+mn-lt"/>
                <a:cs typeface="+mn-cs"/>
              </a:defRPr>
            </a:lvl3pPr>
            <a:lvl4pPr marL="1600200" indent="-228600" eaLnBrk="0" hangingPunct="0">
              <a:defRPr>
                <a:solidFill>
                  <a:schemeClr val="lt1"/>
                </a:solidFill>
                <a:latin typeface="+mn-lt"/>
                <a:cs typeface="+mn-cs"/>
              </a:defRPr>
            </a:lvl4pPr>
            <a:lvl5pPr marL="2057400" indent="-228600" eaLnBrk="0" hangingPunct="0">
              <a:defRPr>
                <a:solidFill>
                  <a:schemeClr val="lt1"/>
                </a:solidFill>
                <a:latin typeface="+mn-lt"/>
                <a:cs typeface="+mn-cs"/>
              </a:defRPr>
            </a:lvl5pPr>
            <a:lvl6pPr marL="2514600" indent="-228600" eaLnBrk="0" fontAlgn="base" hangingPunct="0">
              <a:spcBef>
                <a:spcPct val="0"/>
              </a:spcBef>
              <a:spcAft>
                <a:spcPct val="0"/>
              </a:spcAft>
              <a:defRPr>
                <a:solidFill>
                  <a:schemeClr val="lt1"/>
                </a:solidFill>
                <a:latin typeface="+mn-lt"/>
                <a:cs typeface="+mn-cs"/>
              </a:defRPr>
            </a:lvl6pPr>
            <a:lvl7pPr marL="2971800" indent="-228600" eaLnBrk="0" fontAlgn="base" hangingPunct="0">
              <a:spcBef>
                <a:spcPct val="0"/>
              </a:spcBef>
              <a:spcAft>
                <a:spcPct val="0"/>
              </a:spcAft>
              <a:defRPr>
                <a:solidFill>
                  <a:schemeClr val="lt1"/>
                </a:solidFill>
                <a:latin typeface="+mn-lt"/>
                <a:cs typeface="+mn-cs"/>
              </a:defRPr>
            </a:lvl7pPr>
            <a:lvl8pPr marL="3429000" indent="-228600" eaLnBrk="0" fontAlgn="base" hangingPunct="0">
              <a:spcBef>
                <a:spcPct val="0"/>
              </a:spcBef>
              <a:spcAft>
                <a:spcPct val="0"/>
              </a:spcAft>
              <a:defRPr>
                <a:solidFill>
                  <a:schemeClr val="lt1"/>
                </a:solidFill>
                <a:latin typeface="+mn-lt"/>
                <a:cs typeface="+mn-cs"/>
              </a:defRPr>
            </a:lvl8pPr>
            <a:lvl9pPr marL="3886200" indent="-228600" eaLnBrk="0" fontAlgn="base" hangingPunct="0">
              <a:spcBef>
                <a:spcPct val="0"/>
              </a:spcBef>
              <a:spcAft>
                <a:spcPct val="0"/>
              </a:spcAft>
              <a:defRPr>
                <a:solidFill>
                  <a:schemeClr val="lt1"/>
                </a:solidFill>
                <a:latin typeface="+mn-lt"/>
                <a:cs typeface="+mn-cs"/>
              </a:defRPr>
            </a:lvl9pPr>
          </a:lstStyle>
          <a:p>
            <a:pPr>
              <a:defRPr/>
            </a:pPr>
            <a:r>
              <a:rPr lang="en-US" dirty="0"/>
              <a:t>Personal</a:t>
            </a:r>
          </a:p>
        </p:txBody>
      </p:sp>
      <p:sp>
        <p:nvSpPr>
          <p:cNvPr id="28695" name="Rectangle 23"/>
          <p:cNvSpPr>
            <a:spLocks noChangeArrowheads="1"/>
          </p:cNvSpPr>
          <p:nvPr/>
        </p:nvSpPr>
        <p:spPr bwMode="auto">
          <a:xfrm>
            <a:off x="762000" y="3810000"/>
            <a:ext cx="3657600" cy="220662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nchorCtr="1"/>
          <a:lstStyle/>
          <a:p>
            <a:pPr marL="228600" lvl="1" indent="-228600" eaLnBrk="0" hangingPunct="0">
              <a:lnSpc>
                <a:spcPct val="80000"/>
              </a:lnSpc>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[Describe education or training you could get to help with your business.]</a:t>
            </a:r>
          </a:p>
          <a:p>
            <a:pPr marL="228600" lvl="1" indent="-228600" eaLnBrk="0" hangingPunct="0">
              <a:lnSpc>
                <a:spcPct val="80000"/>
              </a:lnSpc>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[Mention anyone you could seek out as a mentor.]</a:t>
            </a:r>
          </a:p>
        </p:txBody>
      </p:sp>
      <p:sp>
        <p:nvSpPr>
          <p:cNvPr id="32776" name="Text Box 24"/>
          <p:cNvSpPr txBox="1">
            <a:spLocks noChangeArrowheads="1"/>
          </p:cNvSpPr>
          <p:nvPr/>
        </p:nvSpPr>
        <p:spPr bwMode="auto">
          <a:xfrm rot="16200000">
            <a:off x="-689768" y="2199481"/>
            <a:ext cx="2362200" cy="401637"/>
          </a:xfrm>
          <a:prstGeom prst="rect">
            <a:avLst/>
          </a:prstGeom>
          <a:solidFill>
            <a:schemeClr val="accent2">
              <a:lumMod val="40000"/>
              <a:lumOff val="60000"/>
            </a:schemeClr>
          </a:solidFill>
          <a:ln/>
          <a:effectLst/>
          <a:extLst/>
        </p:spPr>
        <p:style>
          <a:lnRef idx="3">
            <a:schemeClr val="lt1"/>
          </a:lnRef>
          <a:fillRef idx="1">
            <a:schemeClr val="accent1"/>
          </a:fillRef>
          <a:effectRef idx="1">
            <a:schemeClr val="accent1"/>
          </a:effectRef>
          <a:fontRef idx="minor">
            <a:schemeClr val="lt1"/>
          </a:fontRef>
        </p:style>
        <p:txBody>
          <a:bodyPr>
            <a:spAutoFit/>
          </a:bodyPr>
          <a:lstStyle>
            <a:defPPr>
              <a:defRPr lang="en-US"/>
            </a:defPPr>
            <a:lvl1pPr algn="ctr" eaLnBrk="1" hangingPunct="1">
              <a:spcBef>
                <a:spcPts val="600"/>
              </a:spcBef>
              <a:defRPr sz="2000" b="1">
                <a:solidFill>
                  <a:schemeClr val="bg1"/>
                </a:solidFill>
                <a:latin typeface="Arial" pitchFamily="34" charset="0"/>
                <a:ea typeface="Microsoft YaHei" pitchFamily="34" charset="-122"/>
                <a:cs typeface="Arial" pitchFamily="34" charset="0"/>
              </a:defRPr>
            </a:lvl1pPr>
            <a:lvl2pPr marL="742950" indent="-285750" eaLnBrk="0" hangingPunct="0">
              <a:defRPr>
                <a:solidFill>
                  <a:schemeClr val="lt1"/>
                </a:solidFill>
                <a:latin typeface="+mn-lt"/>
                <a:cs typeface="+mn-cs"/>
              </a:defRPr>
            </a:lvl2pPr>
            <a:lvl3pPr marL="1143000" indent="-228600" eaLnBrk="0" hangingPunct="0">
              <a:defRPr>
                <a:solidFill>
                  <a:schemeClr val="lt1"/>
                </a:solidFill>
                <a:latin typeface="+mn-lt"/>
                <a:cs typeface="+mn-cs"/>
              </a:defRPr>
            </a:lvl3pPr>
            <a:lvl4pPr marL="1600200" indent="-228600" eaLnBrk="0" hangingPunct="0">
              <a:defRPr>
                <a:solidFill>
                  <a:schemeClr val="lt1"/>
                </a:solidFill>
                <a:latin typeface="+mn-lt"/>
                <a:cs typeface="+mn-cs"/>
              </a:defRPr>
            </a:lvl4pPr>
            <a:lvl5pPr marL="2057400" indent="-228600" eaLnBrk="0" hangingPunct="0">
              <a:defRPr>
                <a:solidFill>
                  <a:schemeClr val="lt1"/>
                </a:solidFill>
                <a:latin typeface="+mn-lt"/>
                <a:cs typeface="+mn-cs"/>
              </a:defRPr>
            </a:lvl5pPr>
            <a:lvl6pPr marL="2514600" indent="-228600" eaLnBrk="0" fontAlgn="base" hangingPunct="0">
              <a:spcBef>
                <a:spcPct val="0"/>
              </a:spcBef>
              <a:spcAft>
                <a:spcPct val="0"/>
              </a:spcAft>
              <a:defRPr>
                <a:solidFill>
                  <a:schemeClr val="lt1"/>
                </a:solidFill>
                <a:latin typeface="+mn-lt"/>
                <a:cs typeface="+mn-cs"/>
              </a:defRPr>
            </a:lvl6pPr>
            <a:lvl7pPr marL="2971800" indent="-228600" eaLnBrk="0" fontAlgn="base" hangingPunct="0">
              <a:spcBef>
                <a:spcPct val="0"/>
              </a:spcBef>
              <a:spcAft>
                <a:spcPct val="0"/>
              </a:spcAft>
              <a:defRPr>
                <a:solidFill>
                  <a:schemeClr val="lt1"/>
                </a:solidFill>
                <a:latin typeface="+mn-lt"/>
                <a:cs typeface="+mn-cs"/>
              </a:defRPr>
            </a:lvl7pPr>
            <a:lvl8pPr marL="3429000" indent="-228600" eaLnBrk="0" fontAlgn="base" hangingPunct="0">
              <a:spcBef>
                <a:spcPct val="0"/>
              </a:spcBef>
              <a:spcAft>
                <a:spcPct val="0"/>
              </a:spcAft>
              <a:defRPr>
                <a:solidFill>
                  <a:schemeClr val="lt1"/>
                </a:solidFill>
                <a:latin typeface="+mn-lt"/>
                <a:cs typeface="+mn-cs"/>
              </a:defRPr>
            </a:lvl8pPr>
            <a:lvl9pPr marL="3886200" indent="-228600" eaLnBrk="0" fontAlgn="base" hangingPunct="0">
              <a:spcBef>
                <a:spcPct val="0"/>
              </a:spcBef>
              <a:spcAft>
                <a:spcPct val="0"/>
              </a:spcAft>
              <a:defRPr>
                <a:solidFill>
                  <a:schemeClr val="lt1"/>
                </a:solidFill>
                <a:latin typeface="+mn-lt"/>
                <a:cs typeface="+mn-cs"/>
              </a:defRPr>
            </a:lvl9pPr>
          </a:lstStyle>
          <a:p>
            <a:pPr>
              <a:defRPr/>
            </a:pPr>
            <a:r>
              <a:rPr lang="en-US" dirty="0" smtClean="0"/>
              <a:t>6 Months- 1 Year</a:t>
            </a:r>
            <a:endParaRPr lang="en-US" dirty="0"/>
          </a:p>
        </p:txBody>
      </p:sp>
      <p:sp>
        <p:nvSpPr>
          <p:cNvPr id="32777" name="Text Box 25"/>
          <p:cNvSpPr txBox="1">
            <a:spLocks noChangeArrowheads="1"/>
          </p:cNvSpPr>
          <p:nvPr/>
        </p:nvSpPr>
        <p:spPr bwMode="auto">
          <a:xfrm rot="-5400000">
            <a:off x="-608012" y="4716463"/>
            <a:ext cx="2198687" cy="401637"/>
          </a:xfrm>
          <a:prstGeom prst="rect">
            <a:avLst/>
          </a:prstGeom>
          <a:solidFill>
            <a:schemeClr val="accent2">
              <a:lumMod val="40000"/>
              <a:lumOff val="60000"/>
            </a:schemeClr>
          </a:solidFill>
          <a:ln/>
          <a:effectLst/>
          <a:extLst/>
        </p:spPr>
        <p:style>
          <a:lnRef idx="3">
            <a:schemeClr val="lt1"/>
          </a:lnRef>
          <a:fillRef idx="1">
            <a:schemeClr val="accent1"/>
          </a:fillRef>
          <a:effectRef idx="1">
            <a:schemeClr val="accent1"/>
          </a:effectRef>
          <a:fontRef idx="minor">
            <a:schemeClr val="lt1"/>
          </a:fontRef>
        </p:style>
        <p:txBody>
          <a:bodyPr>
            <a:spAutoFit/>
          </a:bodyPr>
          <a:lstStyle>
            <a:defPPr>
              <a:defRPr lang="en-US"/>
            </a:defPPr>
            <a:lvl1pPr algn="ctr" eaLnBrk="1" hangingPunct="1">
              <a:spcBef>
                <a:spcPts val="600"/>
              </a:spcBef>
              <a:defRPr sz="2000" b="1">
                <a:solidFill>
                  <a:schemeClr val="bg1"/>
                </a:solidFill>
                <a:latin typeface="Arial" pitchFamily="34" charset="0"/>
                <a:ea typeface="Microsoft YaHei" pitchFamily="34" charset="-122"/>
                <a:cs typeface="Arial" pitchFamily="34" charset="0"/>
              </a:defRPr>
            </a:lvl1pPr>
            <a:lvl2pPr marL="742950" indent="-285750" eaLnBrk="0" hangingPunct="0">
              <a:defRPr>
                <a:solidFill>
                  <a:schemeClr val="lt1"/>
                </a:solidFill>
                <a:latin typeface="+mn-lt"/>
                <a:cs typeface="+mn-cs"/>
              </a:defRPr>
            </a:lvl2pPr>
            <a:lvl3pPr marL="1143000" indent="-228600" eaLnBrk="0" hangingPunct="0">
              <a:defRPr>
                <a:solidFill>
                  <a:schemeClr val="lt1"/>
                </a:solidFill>
                <a:latin typeface="+mn-lt"/>
                <a:cs typeface="+mn-cs"/>
              </a:defRPr>
            </a:lvl3pPr>
            <a:lvl4pPr marL="1600200" indent="-228600" eaLnBrk="0" hangingPunct="0">
              <a:defRPr>
                <a:solidFill>
                  <a:schemeClr val="lt1"/>
                </a:solidFill>
                <a:latin typeface="+mn-lt"/>
                <a:cs typeface="+mn-cs"/>
              </a:defRPr>
            </a:lvl4pPr>
            <a:lvl5pPr marL="2057400" indent="-228600" eaLnBrk="0" hangingPunct="0">
              <a:defRPr>
                <a:solidFill>
                  <a:schemeClr val="lt1"/>
                </a:solidFill>
                <a:latin typeface="+mn-lt"/>
                <a:cs typeface="+mn-cs"/>
              </a:defRPr>
            </a:lvl5pPr>
            <a:lvl6pPr marL="2514600" indent="-228600" eaLnBrk="0" fontAlgn="base" hangingPunct="0">
              <a:spcBef>
                <a:spcPct val="0"/>
              </a:spcBef>
              <a:spcAft>
                <a:spcPct val="0"/>
              </a:spcAft>
              <a:defRPr>
                <a:solidFill>
                  <a:schemeClr val="lt1"/>
                </a:solidFill>
                <a:latin typeface="+mn-lt"/>
                <a:cs typeface="+mn-cs"/>
              </a:defRPr>
            </a:lvl6pPr>
            <a:lvl7pPr marL="2971800" indent="-228600" eaLnBrk="0" fontAlgn="base" hangingPunct="0">
              <a:spcBef>
                <a:spcPct val="0"/>
              </a:spcBef>
              <a:spcAft>
                <a:spcPct val="0"/>
              </a:spcAft>
              <a:defRPr>
                <a:solidFill>
                  <a:schemeClr val="lt1"/>
                </a:solidFill>
                <a:latin typeface="+mn-lt"/>
                <a:cs typeface="+mn-cs"/>
              </a:defRPr>
            </a:lvl7pPr>
            <a:lvl8pPr marL="3429000" indent="-228600" eaLnBrk="0" fontAlgn="base" hangingPunct="0">
              <a:spcBef>
                <a:spcPct val="0"/>
              </a:spcBef>
              <a:spcAft>
                <a:spcPct val="0"/>
              </a:spcAft>
              <a:defRPr>
                <a:solidFill>
                  <a:schemeClr val="lt1"/>
                </a:solidFill>
                <a:latin typeface="+mn-lt"/>
                <a:cs typeface="+mn-cs"/>
              </a:defRPr>
            </a:lvl8pPr>
            <a:lvl9pPr marL="3886200" indent="-228600" eaLnBrk="0" fontAlgn="base" hangingPunct="0">
              <a:spcBef>
                <a:spcPct val="0"/>
              </a:spcBef>
              <a:spcAft>
                <a:spcPct val="0"/>
              </a:spcAft>
              <a:defRPr>
                <a:solidFill>
                  <a:schemeClr val="lt1"/>
                </a:solidFill>
                <a:latin typeface="+mn-lt"/>
                <a:cs typeface="+mn-cs"/>
              </a:defRPr>
            </a:lvl9pPr>
          </a:lstStyle>
          <a:p>
            <a:pPr>
              <a:defRPr/>
            </a:pPr>
            <a:r>
              <a:rPr lang="en-US" dirty="0" smtClean="0"/>
              <a:t>Over 1 Year</a:t>
            </a:r>
            <a:endParaRPr lang="en-US" dirty="0"/>
          </a:p>
        </p:txBody>
      </p:sp>
      <p:sp>
        <p:nvSpPr>
          <p:cNvPr id="28698" name="Rectangle 26"/>
          <p:cNvSpPr>
            <a:spLocks noChangeArrowheads="1"/>
          </p:cNvSpPr>
          <p:nvPr/>
        </p:nvSpPr>
        <p:spPr bwMode="auto">
          <a:xfrm>
            <a:off x="4800600" y="3810000"/>
            <a:ext cx="3505200" cy="220662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nchorCtr="1"/>
          <a:lstStyle/>
          <a:p>
            <a:pPr marL="228600" lvl="1" indent="-228600" eaLnBrk="0" hangingPunct="0">
              <a:lnSpc>
                <a:spcPct val="80000"/>
              </a:lnSpc>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[Indicate how long you plan to run the business. Describe your exit strategy, if you have one.]</a:t>
            </a:r>
          </a:p>
          <a:p>
            <a:pPr marL="228600" lvl="1" indent="-228600" eaLnBrk="0" hangingPunct="0">
              <a:lnSpc>
                <a:spcPct val="80000"/>
              </a:lnSpc>
              <a:spcBef>
                <a:spcPts val="1200"/>
              </a:spcBef>
              <a:buClr>
                <a:schemeClr val="accent6">
                  <a:lumMod val="50000"/>
                </a:schemeClr>
              </a:buClr>
              <a:buSzPct val="80000"/>
              <a:buFont typeface="Wingdings 2" pitchFamily="18" charset="2"/>
              <a:buChar char=""/>
              <a:defRPr/>
            </a:pPr>
            <a:r>
              <a:rPr lang="en-US" sz="2000" dirty="0">
                <a:solidFill>
                  <a:schemeClr val="bg2">
                    <a:lumMod val="50000"/>
                  </a:schemeClr>
                </a:solidFill>
                <a:latin typeface="Georgia" pitchFamily="18" charset="0"/>
                <a:ea typeface="+mj-ea"/>
                <a:cs typeface="Arial" pitchFamily="34" charset="0"/>
              </a:rPr>
              <a:t>[Describe how your experience with this business will prepare you for your career.]</a:t>
            </a:r>
          </a:p>
        </p:txBody>
      </p:sp>
      <p:pic>
        <p:nvPicPr>
          <p:cNvPr id="29707" name="Picture 1"/>
          <p:cNvPicPr>
            <a:picLocks noChangeAspect="1"/>
          </p:cNvPicPr>
          <p:nvPr/>
        </p:nvPicPr>
        <p:blipFill>
          <a:blip r:embed="rId3" cstate="print"/>
          <a:srcRect/>
          <a:stretch>
            <a:fillRect/>
          </a:stretch>
        </p:blipFill>
        <p:spPr bwMode="auto">
          <a:xfrm>
            <a:off x="490538" y="6151563"/>
            <a:ext cx="2487612" cy="706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p:txBody>
          <a:bodyPr/>
          <a:lstStyle/>
          <a:p>
            <a:pPr eaLnBrk="1" hangingPunct="1"/>
            <a:r>
              <a:rPr smtClean="0">
                <a:ln>
                  <a:noFill/>
                </a:ln>
                <a:ea typeface="ＭＳ Ｐゴシック" pitchFamily="34" charset="-128"/>
              </a:rPr>
              <a:t>[Enter your slogan ]</a:t>
            </a:r>
          </a:p>
        </p:txBody>
      </p:sp>
      <p:sp>
        <p:nvSpPr>
          <p:cNvPr id="5" name="Rectangle 4"/>
          <p:cNvSpPr/>
          <p:nvPr/>
        </p:nvSpPr>
        <p:spPr>
          <a:xfrm>
            <a:off x="838200" y="1828800"/>
            <a:ext cx="7467600" cy="3352800"/>
          </a:xfrm>
          <a:prstGeom prst="rect">
            <a:avLst/>
          </a:prstGeom>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3200" b="1" dirty="0">
                <a:solidFill>
                  <a:schemeClr val="bg1"/>
                </a:solidFill>
                <a:latin typeface="Arial" pitchFamily="34" charset="0"/>
                <a:cs typeface="Arial" pitchFamily="34" charset="0"/>
              </a:rPr>
              <a:t>Thank you for your consideration.</a:t>
            </a:r>
          </a:p>
          <a:p>
            <a:pPr algn="ctr">
              <a:spcBef>
                <a:spcPts val="2400"/>
              </a:spcBef>
              <a:defRPr/>
            </a:pPr>
            <a:r>
              <a:rPr lang="en-US" sz="4400" b="1" dirty="0">
                <a:solidFill>
                  <a:schemeClr val="bg2">
                    <a:lumMod val="50000"/>
                  </a:schemeClr>
                </a:solidFill>
                <a:latin typeface="Georgia" pitchFamily="18" charset="0"/>
                <a:ea typeface="ＭＳ Ｐゴシック" pitchFamily="-112" charset="-128"/>
                <a:cs typeface="Arial" pitchFamily="34" charset="0"/>
              </a:rPr>
              <a:t>[Enter company name]</a:t>
            </a:r>
          </a:p>
          <a:p>
            <a:pPr algn="ctr">
              <a:defRPr/>
            </a:pPr>
            <a:endParaRPr lang="en-US" sz="2800" b="1" i="1" dirty="0">
              <a:solidFill>
                <a:schemeClr val="bg2">
                  <a:lumMod val="50000"/>
                </a:schemeClr>
              </a:solidFill>
              <a:latin typeface="Georgia" pitchFamily="18" charset="0"/>
              <a:ea typeface="ＭＳ Ｐゴシック" pitchFamily="-112" charset="-128"/>
              <a:cs typeface="+mj-cs"/>
            </a:endParaRPr>
          </a:p>
        </p:txBody>
      </p:sp>
      <p:pic>
        <p:nvPicPr>
          <p:cNvPr id="30726" name="Picture 13" descr="NFTE_SmallTagLock_PantoneC.eps"/>
          <p:cNvPicPr>
            <a:picLocks noChangeAspect="1"/>
          </p:cNvPicPr>
          <p:nvPr/>
        </p:nvPicPr>
        <p:blipFill>
          <a:blip r:embed="rId3" cstate="print"/>
          <a:srcRect/>
          <a:stretch>
            <a:fillRect/>
          </a:stretch>
        </p:blipFill>
        <p:spPr bwMode="auto">
          <a:xfrm>
            <a:off x="33338" y="6019800"/>
            <a:ext cx="1609725" cy="804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a:t>General Description</a:t>
            </a:r>
          </a:p>
        </p:txBody>
      </p:sp>
      <p:graphicFrame>
        <p:nvGraphicFramePr>
          <p:cNvPr id="6" name="Content Placeholder 5"/>
          <p:cNvGraphicFramePr>
            <a:graphicFrameLocks noGrp="1"/>
          </p:cNvGraphicFramePr>
          <p:nvPr>
            <p:ph idx="1"/>
          </p:nvPr>
        </p:nvGraphicFramePr>
        <p:xfrm>
          <a:off x="457200" y="1447800"/>
          <a:ext cx="8229600" cy="4708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268" name="Picture 6"/>
          <p:cNvPicPr>
            <a:picLocks noChangeAspect="1"/>
          </p:cNvPicPr>
          <p:nvPr/>
        </p:nvPicPr>
        <p:blipFill>
          <a:blip r:embed="rId8" cstate="print"/>
          <a:srcRect/>
          <a:stretch>
            <a:fillRect/>
          </a:stretch>
        </p:blipFill>
        <p:spPr bwMode="auto">
          <a:xfrm>
            <a:off x="304800" y="6248400"/>
            <a:ext cx="1905000" cy="5413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444500" y="-12700"/>
            <a:ext cx="8229600" cy="1143000"/>
          </a:xfrm>
        </p:spPr>
        <p:txBody>
          <a:bodyPr/>
          <a:lstStyle/>
          <a:p>
            <a:r>
              <a:rPr smtClean="0">
                <a:ln>
                  <a:noFill/>
                </a:ln>
                <a:ea typeface="ＭＳ Ｐゴシック" pitchFamily="34" charset="-128"/>
              </a:rPr>
              <a:t>Mission Statement</a:t>
            </a:r>
          </a:p>
        </p:txBody>
      </p:sp>
      <p:sp>
        <p:nvSpPr>
          <p:cNvPr id="13315" name="Content Placeholder 2"/>
          <p:cNvSpPr>
            <a:spLocks/>
          </p:cNvSpPr>
          <p:nvPr/>
        </p:nvSpPr>
        <p:spPr bwMode="auto">
          <a:xfrm>
            <a:off x="384175" y="914400"/>
            <a:ext cx="8407400" cy="518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547688" indent="-411163" eaLnBrk="0" hangingPunct="0">
              <a:spcBef>
                <a:spcPct val="20000"/>
              </a:spcBef>
              <a:buClr>
                <a:srgbClr val="984807"/>
              </a:buClr>
              <a:buSzPct val="80000"/>
              <a:buFont typeface="Wingdings 2" pitchFamily="18" charset="2"/>
              <a:buChar char=""/>
              <a:defRPr/>
            </a:pPr>
            <a:r>
              <a:rPr lang="en-US" sz="2800" b="1" dirty="0">
                <a:solidFill>
                  <a:schemeClr val="bg1"/>
                </a:solidFill>
                <a:ea typeface="ＭＳ Ｐゴシック" pitchFamily="34" charset="-128"/>
              </a:rPr>
              <a:t>Mission Statement</a:t>
            </a:r>
            <a:endParaRPr lang="en-US" sz="1400" b="1" i="1" dirty="0">
              <a:solidFill>
                <a:srgbClr val="008000"/>
              </a:solidFill>
              <a:ea typeface="ＭＳ Ｐゴシック" pitchFamily="34" charset="-128"/>
            </a:endParaRPr>
          </a:p>
          <a:p>
            <a:pPr marL="868363" lvl="1" indent="-282575" eaLnBrk="0" hangingPunct="0">
              <a:spcBef>
                <a:spcPct val="20000"/>
              </a:spcBef>
              <a:buClr>
                <a:srgbClr val="C00000"/>
              </a:buClr>
              <a:buSzPct val="80000"/>
              <a:buFont typeface="Wingdings 2" pitchFamily="18" charset="2"/>
              <a:buChar char=""/>
              <a:defRPr/>
            </a:pPr>
            <a:r>
              <a:rPr lang="en-US" sz="2400" dirty="0">
                <a:solidFill>
                  <a:srgbClr val="10253F"/>
                </a:solidFill>
                <a:latin typeface="Georgia" pitchFamily="18" charset="0"/>
                <a:ea typeface="ＭＳ Ｐゴシック" pitchFamily="34" charset="-128"/>
              </a:rPr>
              <a:t>[A mission statement is a company’s constant reminder to its employees and customers of why the company exists.]</a:t>
            </a:r>
          </a:p>
          <a:p>
            <a:pPr marL="547688" indent="-411163" eaLnBrk="0" hangingPunct="0">
              <a:spcBef>
                <a:spcPct val="20000"/>
              </a:spcBef>
              <a:buClr>
                <a:srgbClr val="984807"/>
              </a:buClr>
              <a:buSzPct val="80000"/>
              <a:buFont typeface="Wingdings 2" pitchFamily="18" charset="2"/>
              <a:buChar char=""/>
              <a:defRPr/>
            </a:pPr>
            <a:r>
              <a:rPr lang="en-US" sz="2800" b="1" dirty="0">
                <a:solidFill>
                  <a:schemeClr val="bg1"/>
                </a:solidFill>
                <a:ea typeface="ＭＳ Ｐゴシック" pitchFamily="34" charset="-128"/>
              </a:rPr>
              <a:t>Opportunity</a:t>
            </a:r>
            <a:endParaRPr lang="en-US" sz="1400" b="1" i="1" dirty="0">
              <a:solidFill>
                <a:srgbClr val="008000"/>
              </a:solidFill>
              <a:ea typeface="ＭＳ Ｐゴシック" pitchFamily="34" charset="-128"/>
            </a:endParaRPr>
          </a:p>
          <a:p>
            <a:pPr marL="868363" lvl="1" indent="-282575" eaLnBrk="0" hangingPunct="0">
              <a:spcBef>
                <a:spcPct val="20000"/>
              </a:spcBef>
              <a:buClr>
                <a:srgbClr val="C00000"/>
              </a:buClr>
              <a:buSzPct val="80000"/>
              <a:buFont typeface="Wingdings 2" pitchFamily="18" charset="2"/>
              <a:buChar char=""/>
              <a:defRPr/>
            </a:pPr>
            <a:r>
              <a:rPr lang="en-US" sz="2400" dirty="0">
                <a:solidFill>
                  <a:srgbClr val="10253F"/>
                </a:solidFill>
                <a:latin typeface="Georgia" pitchFamily="18" charset="0"/>
                <a:ea typeface="ＭＳ Ｐゴシック" pitchFamily="34" charset="-128"/>
              </a:rPr>
              <a:t>[Why did you choose this business? How will your business meet a market need or demand? What are its unique features?]</a:t>
            </a:r>
          </a:p>
          <a:p>
            <a:pPr marL="411163" indent="-282575" eaLnBrk="0" hangingPunct="0">
              <a:spcBef>
                <a:spcPct val="20000"/>
              </a:spcBef>
              <a:buClr>
                <a:srgbClr val="C00000"/>
              </a:buClr>
              <a:buSzPct val="80000"/>
              <a:buFont typeface="Wingdings 2" pitchFamily="18" charset="2"/>
              <a:buChar char=""/>
              <a:defRPr/>
            </a:pPr>
            <a:r>
              <a:rPr lang="en-US" sz="2400" b="1" dirty="0">
                <a:solidFill>
                  <a:srgbClr val="10253F"/>
                </a:solidFill>
                <a:latin typeface="Georgia" pitchFamily="18" charset="0"/>
                <a:ea typeface="ＭＳ Ｐゴシック" pitchFamily="34" charset="-128"/>
              </a:rPr>
              <a:t>Business Profile</a:t>
            </a:r>
          </a:p>
          <a:p>
            <a:pPr marL="868363" lvl="1" indent="-282575" eaLnBrk="0" hangingPunct="0">
              <a:spcBef>
                <a:spcPct val="20000"/>
              </a:spcBef>
              <a:buClr>
                <a:srgbClr val="C00000"/>
              </a:buClr>
              <a:buSzPct val="80000"/>
              <a:buFont typeface="Wingdings 2" pitchFamily="18" charset="2"/>
              <a:buChar char=""/>
              <a:defRPr/>
            </a:pPr>
            <a:r>
              <a:rPr lang="en-US" sz="2400" dirty="0">
                <a:solidFill>
                  <a:srgbClr val="10253F"/>
                </a:solidFill>
                <a:latin typeface="Georgia" pitchFamily="18" charset="0"/>
                <a:ea typeface="ＭＳ Ｐゴシック" pitchFamily="34" charset="-128"/>
              </a:rPr>
              <a:t>Type of business (service, manufacturing, wholesale, retail)</a:t>
            </a:r>
          </a:p>
          <a:p>
            <a:pPr marL="868363" lvl="1" indent="-282575" eaLnBrk="0" hangingPunct="0">
              <a:spcBef>
                <a:spcPct val="20000"/>
              </a:spcBef>
              <a:buClr>
                <a:srgbClr val="C00000"/>
              </a:buClr>
              <a:buSzPct val="80000"/>
              <a:buFont typeface="Wingdings 2" pitchFamily="18" charset="2"/>
              <a:buChar char=""/>
              <a:defRPr/>
            </a:pPr>
            <a:r>
              <a:rPr lang="en-US" sz="2400" dirty="0">
                <a:solidFill>
                  <a:srgbClr val="10253F"/>
                </a:solidFill>
                <a:latin typeface="Georgia" pitchFamily="18" charset="0"/>
                <a:ea typeface="ＭＳ Ｐゴシック" pitchFamily="34" charset="-128"/>
              </a:rPr>
              <a:t>Legal Structure (Sole Proprietor, Partnership, LLC)</a:t>
            </a:r>
          </a:p>
          <a:p>
            <a:pPr marL="471488" indent="-342900" eaLnBrk="0" hangingPunct="0">
              <a:spcBef>
                <a:spcPct val="20000"/>
              </a:spcBef>
              <a:buClr>
                <a:srgbClr val="C00000"/>
              </a:buClr>
              <a:buSzPct val="80000"/>
              <a:buFont typeface="Arial" pitchFamily="34" charset="0"/>
              <a:buChar char="•"/>
              <a:defRPr/>
            </a:pPr>
            <a:endParaRPr lang="en-US" sz="2400" b="1" dirty="0">
              <a:solidFill>
                <a:srgbClr val="10253F"/>
              </a:solidFill>
              <a:latin typeface="Georgia" pitchFamily="18" charset="0"/>
              <a:ea typeface="ＭＳ Ｐゴシック" pitchFamily="34" charset="-128"/>
            </a:endParaRPr>
          </a:p>
          <a:p>
            <a:pPr marL="547688" indent="-411163" eaLnBrk="0" hangingPunct="0">
              <a:spcBef>
                <a:spcPct val="20000"/>
              </a:spcBef>
              <a:buClr>
                <a:srgbClr val="C00000"/>
              </a:buClr>
              <a:buSzPct val="80000"/>
              <a:buFont typeface="Wingdings 2" pitchFamily="18" charset="2"/>
              <a:buChar char=""/>
              <a:defRPr/>
            </a:pPr>
            <a:endParaRPr lang="en-US" sz="2400" dirty="0">
              <a:solidFill>
                <a:srgbClr val="10253F"/>
              </a:solidFill>
              <a:latin typeface="Myriad Web Pro" pitchFamily="34" charset="0"/>
              <a:ea typeface="ＭＳ Ｐゴシック" pitchFamily="34" charset="-128"/>
            </a:endParaRPr>
          </a:p>
        </p:txBody>
      </p:sp>
      <p:pic>
        <p:nvPicPr>
          <p:cNvPr id="12292" name="Picture 5"/>
          <p:cNvPicPr>
            <a:picLocks noChangeAspect="1" noChangeArrowheads="1"/>
          </p:cNvPicPr>
          <p:nvPr/>
        </p:nvPicPr>
        <p:blipFill>
          <a:blip r:embed="rId3" cstate="print"/>
          <a:srcRect/>
          <a:stretch>
            <a:fillRect/>
          </a:stretch>
        </p:blipFill>
        <p:spPr bwMode="auto">
          <a:xfrm>
            <a:off x="228600" y="6096000"/>
            <a:ext cx="1908175" cy="542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defRPr/>
            </a:pPr>
            <a:r>
              <a:rPr>
                <a:ln>
                  <a:noFill/>
                </a:ln>
                <a:ea typeface="ＭＳ Ｐゴシック" pitchFamily="34" charset="-128"/>
              </a:rPr>
              <a:t>Qualifications</a:t>
            </a:r>
            <a:br>
              <a:rPr>
                <a:ln>
                  <a:noFill/>
                </a:ln>
                <a:ea typeface="ＭＳ Ｐゴシック" pitchFamily="34" charset="-128"/>
              </a:rPr>
            </a:br>
            <a:endParaRPr sz="1400" i="1">
              <a:ln>
                <a:noFill/>
              </a:ln>
              <a:solidFill>
                <a:srgbClr val="008000"/>
              </a:solidFill>
              <a:latin typeface="Myriad Web Pro" pitchFamily="34" charset="0"/>
              <a:ea typeface="ＭＳ Ｐゴシック" pitchFamily="34" charset="-128"/>
            </a:endParaRPr>
          </a:p>
        </p:txBody>
      </p:sp>
      <p:sp>
        <p:nvSpPr>
          <p:cNvPr id="3" name="Content Placeholder 2"/>
          <p:cNvSpPr>
            <a:spLocks noGrp="1"/>
          </p:cNvSpPr>
          <p:nvPr>
            <p:ph idx="1"/>
          </p:nvPr>
        </p:nvSpPr>
        <p:spPr>
          <a:xfrm>
            <a:off x="457200" y="1600200"/>
            <a:ext cx="8229600" cy="4556125"/>
          </a:xfrm>
        </p:spPr>
        <p:txBody>
          <a:bodyPr/>
          <a:lstStyle/>
          <a:p>
            <a:pPr marL="594360" indent="-457200">
              <a:buClr>
                <a:srgbClr val="993300"/>
              </a:buClr>
              <a:buFont typeface="Wingdings 2" pitchFamily="18" charset="2"/>
              <a:buChar char=""/>
              <a:defRPr/>
            </a:pPr>
            <a:r>
              <a:rPr sz="2800">
                <a:cs typeface="Arial" charset="0"/>
              </a:rPr>
              <a:t>I’m qualified to run this business because:</a:t>
            </a:r>
          </a:p>
          <a:p>
            <a:pPr marL="585788" lvl="1" indent="0">
              <a:buClr>
                <a:srgbClr val="C00000"/>
              </a:buClr>
              <a:buFont typeface="Wingdings 2" pitchFamily="18" charset="2"/>
              <a:buNone/>
              <a:defRPr/>
            </a:pPr>
            <a:endParaRPr lang="en-US" sz="2000" dirty="0" smtClean="0">
              <a:solidFill>
                <a:srgbClr val="10253F"/>
              </a:solidFill>
            </a:endParaRPr>
          </a:p>
          <a:p>
            <a:pPr marL="1042988" lvl="1" indent="-457200">
              <a:spcBef>
                <a:spcPts val="18"/>
              </a:spcBef>
              <a:buClr>
                <a:srgbClr val="C00000"/>
              </a:buClr>
              <a:buFont typeface="Wingdings 2" pitchFamily="-112" charset="2"/>
              <a:buNone/>
              <a:defRPr/>
            </a:pPr>
            <a:r>
              <a:rPr lang="en-US" sz="2000" dirty="0" smtClean="0">
                <a:solidFill>
                  <a:srgbClr val="10253F"/>
                </a:solidFill>
                <a:sym typeface="Wingdings"/>
              </a:rPr>
              <a:t></a:t>
            </a:r>
          </a:p>
          <a:p>
            <a:pPr marL="1042988" lvl="1" indent="-457200">
              <a:buClr>
                <a:srgbClr val="C00000"/>
              </a:buClr>
              <a:buFont typeface="Wingdings 2" pitchFamily="-112" charset="2"/>
              <a:buNone/>
              <a:defRPr/>
            </a:pPr>
            <a:endParaRPr lang="en-US" sz="2000" dirty="0" smtClean="0">
              <a:solidFill>
                <a:srgbClr val="10253F"/>
              </a:solidFill>
              <a:sym typeface="Wingdings"/>
            </a:endParaRPr>
          </a:p>
          <a:p>
            <a:pPr marL="1042988" lvl="1" indent="-457200">
              <a:spcBef>
                <a:spcPts val="1200"/>
              </a:spcBef>
              <a:buClr>
                <a:srgbClr val="C00000"/>
              </a:buClr>
              <a:buFont typeface="Wingdings 2" pitchFamily="-112" charset="2"/>
              <a:buNone/>
              <a:defRPr/>
            </a:pPr>
            <a:r>
              <a:rPr lang="en-US" sz="2000" dirty="0" smtClean="0">
                <a:solidFill>
                  <a:srgbClr val="10253F"/>
                </a:solidFill>
                <a:sym typeface="Wingdings"/>
              </a:rPr>
              <a:t></a:t>
            </a:r>
          </a:p>
          <a:p>
            <a:pPr marL="1042988" lvl="1" indent="-457200">
              <a:buClr>
                <a:srgbClr val="C00000"/>
              </a:buClr>
              <a:buFont typeface="Wingdings 2" pitchFamily="-112" charset="2"/>
              <a:buNone/>
              <a:defRPr/>
            </a:pPr>
            <a:endParaRPr lang="en-US" sz="2000" dirty="0" smtClean="0">
              <a:solidFill>
                <a:srgbClr val="10253F"/>
              </a:solidFill>
              <a:sym typeface="Wingdings"/>
            </a:endParaRPr>
          </a:p>
          <a:p>
            <a:pPr marL="1042988" lvl="1" indent="-457200">
              <a:buClr>
                <a:srgbClr val="C00000"/>
              </a:buClr>
              <a:buFont typeface="Wingdings 2" pitchFamily="-112" charset="2"/>
              <a:buNone/>
              <a:defRPr/>
            </a:pPr>
            <a:r>
              <a:rPr lang="en-US" sz="2000" dirty="0" smtClean="0">
                <a:solidFill>
                  <a:srgbClr val="10253F"/>
                </a:solidFill>
                <a:sym typeface="Wingdings"/>
              </a:rPr>
              <a:t>																						  [What skills/talents, experience, strengths do you possess that will contribute to the success of your business?]</a:t>
            </a:r>
            <a:r>
              <a:rPr lang="en-US" sz="2000" b="1" dirty="0" smtClean="0">
                <a:solidFill>
                  <a:srgbClr val="10253F"/>
                </a:solidFill>
                <a:sym typeface="Wingdings"/>
              </a:rPr>
              <a:t>	</a:t>
            </a:r>
            <a:endParaRPr lang="en-US" sz="2000" b="1" dirty="0" smtClean="0">
              <a:solidFill>
                <a:srgbClr val="10253F"/>
              </a:solidFill>
            </a:endParaRPr>
          </a:p>
        </p:txBody>
      </p:sp>
      <p:sp>
        <p:nvSpPr>
          <p:cNvPr id="11" name="TextBox 10"/>
          <p:cNvSpPr txBox="1"/>
          <p:nvPr/>
        </p:nvSpPr>
        <p:spPr>
          <a:xfrm>
            <a:off x="1473200" y="2362200"/>
            <a:ext cx="6223000" cy="4000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sz="2000" dirty="0">
                <a:solidFill>
                  <a:srgbClr val="10253F"/>
                </a:solidFill>
                <a:latin typeface="Georgia" pitchFamily="18" charset="0"/>
                <a:ea typeface="ＭＳ Ｐゴシック" pitchFamily="-112" charset="-128"/>
                <a:cs typeface="Arial" pitchFamily="34" charset="0"/>
              </a:rPr>
              <a:t>[Enter reason #1 here.]</a:t>
            </a:r>
          </a:p>
        </p:txBody>
      </p:sp>
      <p:sp>
        <p:nvSpPr>
          <p:cNvPr id="12" name="TextBox 11"/>
          <p:cNvSpPr txBox="1"/>
          <p:nvPr/>
        </p:nvSpPr>
        <p:spPr>
          <a:xfrm>
            <a:off x="1449388" y="3200400"/>
            <a:ext cx="6223000" cy="4000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sz="2000" dirty="0">
                <a:solidFill>
                  <a:srgbClr val="10253F"/>
                </a:solidFill>
                <a:latin typeface="Georgia" pitchFamily="18" charset="0"/>
                <a:ea typeface="ＭＳ Ｐゴシック" pitchFamily="-112" charset="-128"/>
                <a:cs typeface="Arial" pitchFamily="34" charset="0"/>
              </a:rPr>
              <a:t>[Enter reason #2 here.]</a:t>
            </a:r>
          </a:p>
        </p:txBody>
      </p:sp>
      <p:sp>
        <p:nvSpPr>
          <p:cNvPr id="13" name="TextBox 12"/>
          <p:cNvSpPr txBox="1"/>
          <p:nvPr/>
        </p:nvSpPr>
        <p:spPr>
          <a:xfrm>
            <a:off x="1449388" y="3946525"/>
            <a:ext cx="6223000" cy="4000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sz="2000" dirty="0">
                <a:solidFill>
                  <a:srgbClr val="10253F"/>
                </a:solidFill>
                <a:latin typeface="Georgia" pitchFamily="18" charset="0"/>
                <a:ea typeface="ＭＳ Ｐゴシック" pitchFamily="-112" charset="-128"/>
                <a:cs typeface="Arial" pitchFamily="34" charset="0"/>
              </a:rPr>
              <a:t>[Enter reason #3 here.]</a:t>
            </a:r>
          </a:p>
        </p:txBody>
      </p:sp>
      <p:pic>
        <p:nvPicPr>
          <p:cNvPr id="13319" name="Picture 1"/>
          <p:cNvPicPr>
            <a:picLocks noChangeAspect="1"/>
          </p:cNvPicPr>
          <p:nvPr/>
        </p:nvPicPr>
        <p:blipFill>
          <a:blip r:embed="rId3" cstate="print"/>
          <a:srcRect/>
          <a:stretch>
            <a:fillRect/>
          </a:stretch>
        </p:blipFill>
        <p:spPr bwMode="auto">
          <a:xfrm>
            <a:off x="381000" y="5791200"/>
            <a:ext cx="2487613" cy="706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a:t>[Product or Service]</a:t>
            </a:r>
          </a:p>
        </p:txBody>
      </p:sp>
      <p:sp>
        <p:nvSpPr>
          <p:cNvPr id="3" name="Content Placeholder 2"/>
          <p:cNvSpPr>
            <a:spLocks noGrp="1"/>
          </p:cNvSpPr>
          <p:nvPr>
            <p:ph idx="1"/>
          </p:nvPr>
        </p:nvSpPr>
        <p:spPr/>
        <p:txBody>
          <a:bodyPr/>
          <a:lstStyle/>
          <a:p>
            <a:pPr>
              <a:buFont typeface="Arial" pitchFamily="34" charset="0"/>
              <a:buChar char="•"/>
              <a:defRPr/>
            </a:pPr>
            <a:r>
              <a:rPr/>
              <a:t>What are the major features of the product/service? What is special about it?</a:t>
            </a:r>
          </a:p>
          <a:p>
            <a:pPr>
              <a:buFont typeface="Arial" pitchFamily="34" charset="0"/>
              <a:buChar char="•"/>
              <a:defRPr/>
            </a:pPr>
            <a:r>
              <a:rPr/>
              <a:t>What are the major benefits to the customer?  What will they see/receive?  What will it do for the customer?</a:t>
            </a:r>
          </a:p>
          <a:p>
            <a:pPr>
              <a:buFont typeface="Arial" pitchFamily="34" charset="0"/>
              <a:buChar char="•"/>
              <a:defRPr/>
            </a:pPr>
            <a:r>
              <a:rPr/>
              <a:t>Unique quality that gives your business a competitive advantage.</a:t>
            </a:r>
          </a:p>
          <a:p>
            <a:pPr>
              <a:buFont typeface="Arial" pitchFamily="34" charset="0"/>
              <a:buChar char="•"/>
              <a:defRPr/>
            </a:pPr>
            <a:r>
              <a:rPr/>
              <a:t>What after-sale service will</a:t>
            </a:r>
          </a:p>
          <a:p>
            <a:pPr marL="137160" indent="0">
              <a:defRPr/>
            </a:pPr>
            <a:r>
              <a:rPr/>
              <a:t>      you provide?</a:t>
            </a:r>
          </a:p>
        </p:txBody>
      </p:sp>
      <p:sp>
        <p:nvSpPr>
          <p:cNvPr id="4" name="16-Point Star 3"/>
          <p:cNvSpPr/>
          <p:nvPr/>
        </p:nvSpPr>
        <p:spPr>
          <a:xfrm>
            <a:off x="5334000" y="3733800"/>
            <a:ext cx="3297774" cy="2260255"/>
          </a:xfrm>
          <a:prstGeom prst="star16">
            <a:avLst/>
          </a:prstGeom>
          <a:solidFill>
            <a:schemeClr val="accent2"/>
          </a:solidFill>
          <a:ln w="38100">
            <a:solidFill>
              <a:schemeClr val="accent6">
                <a:lumMod val="75000"/>
              </a:schemeClr>
            </a:solidFill>
          </a:ln>
          <a:effectLst>
            <a:glow rad="101600">
              <a:schemeClr val="accent5">
                <a:satMod val="175000"/>
                <a:alpha val="40000"/>
              </a:schemeClr>
            </a:glow>
            <a:outerShdw blurRad="190500" dist="228600" dir="2700000" sy="90000" rotWithShape="0">
              <a:srgbClr val="000000">
                <a:alpha val="25500"/>
              </a:srgbClr>
            </a:outerShdw>
          </a:effectLst>
        </p:spPr>
        <p:style>
          <a:lnRef idx="0">
            <a:schemeClr val="accent1"/>
          </a:lnRef>
          <a:fillRef idx="3">
            <a:schemeClr val="accent1"/>
          </a:fillRef>
          <a:effectRef idx="3">
            <a:schemeClr val="accent1"/>
          </a:effectRef>
          <a:fontRef idx="minor">
            <a:schemeClr val="lt1"/>
          </a:fontRef>
        </p:style>
        <p:txBody>
          <a:bodyPr anchor="ctr"/>
          <a:lstStyle/>
          <a:p>
            <a:pPr algn="ctr">
              <a:spcBef>
                <a:spcPts val="0"/>
              </a:spcBef>
              <a:buClr>
                <a:srgbClr val="984807"/>
              </a:buClr>
              <a:buSzPct val="80000"/>
              <a:defRPr/>
            </a:pPr>
            <a:r>
              <a:rPr lang="en-US" sz="1900" b="1" dirty="0">
                <a:solidFill>
                  <a:srgbClr val="E9EDF4"/>
                </a:solidFill>
                <a:latin typeface="Arial" pitchFamily="34" charset="0"/>
                <a:ea typeface="ＭＳ Ｐゴシック" pitchFamily="34" charset="-128"/>
                <a:cs typeface="Arial" pitchFamily="34" charset="0"/>
              </a:rPr>
              <a:t>Insert a picture of your product or service.</a:t>
            </a:r>
          </a:p>
        </p:txBody>
      </p:sp>
      <p:pic>
        <p:nvPicPr>
          <p:cNvPr id="14343" name="Picture 4"/>
          <p:cNvPicPr>
            <a:picLocks noChangeAspect="1"/>
          </p:cNvPicPr>
          <p:nvPr/>
        </p:nvPicPr>
        <p:blipFill>
          <a:blip r:embed="rId3" cstate="print"/>
          <a:srcRect/>
          <a:stretch>
            <a:fillRect/>
          </a:stretch>
        </p:blipFill>
        <p:spPr bwMode="auto">
          <a:xfrm>
            <a:off x="304800" y="5943600"/>
            <a:ext cx="2487613" cy="706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457200" y="228600"/>
            <a:ext cx="8229600" cy="990600"/>
          </a:xfrm>
          <a:prstGeom prst="rect">
            <a:avLst/>
          </a:prstGeom>
          <a:noFill/>
          <a:ln w="9525">
            <a:noFill/>
            <a:miter lim="800000"/>
            <a:headEnd/>
            <a:tailEnd/>
          </a:ln>
        </p:spPr>
        <p:txBody>
          <a:bodyPr anchor="ctr"/>
          <a:lstStyle/>
          <a:p>
            <a:pPr algn="ctr" eaLnBrk="0" hangingPunct="0"/>
            <a:r>
              <a:rPr lang="en-US" sz="4800" b="1">
                <a:solidFill>
                  <a:srgbClr val="990033"/>
                </a:solidFill>
                <a:latin typeface="Corbel" pitchFamily="34" charset="0"/>
                <a:ea typeface="ＭＳ Ｐゴシック" pitchFamily="34" charset="-128"/>
              </a:rPr>
              <a:t>Market Analysis</a:t>
            </a:r>
            <a:endParaRPr lang="fr-FR" sz="1400" b="1" i="1">
              <a:solidFill>
                <a:srgbClr val="008000"/>
              </a:solidFill>
              <a:latin typeface="Myriad Web Pro" pitchFamily="34" charset="0"/>
              <a:ea typeface="ＭＳ Ｐゴシック" pitchFamily="34" charset="-128"/>
            </a:endParaRPr>
          </a:p>
        </p:txBody>
      </p:sp>
      <p:graphicFrame>
        <p:nvGraphicFramePr>
          <p:cNvPr id="90147" name="Group 35"/>
          <p:cNvGraphicFramePr>
            <a:graphicFrameLocks noGrp="1"/>
          </p:cNvGraphicFramePr>
          <p:nvPr>
            <p:ph sz="half" idx="4294967295"/>
          </p:nvPr>
        </p:nvGraphicFramePr>
        <p:xfrm>
          <a:off x="434975" y="1295400"/>
          <a:ext cx="8229600" cy="898525"/>
        </p:xfrm>
        <a:graphic>
          <a:graphicData uri="http://schemas.openxmlformats.org/drawingml/2006/table">
            <a:tbl>
              <a:tblPr>
                <a:tableStyleId>{0505E3EF-67EA-436B-97B2-0124C06EBD24}</a:tableStyleId>
              </a:tblPr>
              <a:tblGrid>
                <a:gridCol w="1653702"/>
                <a:gridCol w="6575898"/>
              </a:tblGrid>
              <a:tr h="380488">
                <a:tc>
                  <a:txBody>
                    <a:bodyPr/>
                    <a:lstStyle/>
                    <a:p>
                      <a:pPr marL="0" marR="0" lvl="0" indent="0" algn="l" defTabSz="914400" rtl="0" eaLnBrk="0" fontAlgn="base" latinLnBrk="0" hangingPunct="0">
                        <a:lnSpc>
                          <a:spcPct val="100000"/>
                        </a:lnSpc>
                        <a:spcBef>
                          <a:spcPct val="20000"/>
                        </a:spcBef>
                        <a:spcAft>
                          <a:spcPct val="0"/>
                        </a:spcAft>
                        <a:buClr>
                          <a:srgbClr val="E46C0A"/>
                        </a:buClr>
                        <a:buSzPct val="65000"/>
                        <a:buFont typeface="Wingdings 2" pitchFamily="18" charset="2"/>
                        <a:buNone/>
                        <a:tabLst/>
                      </a:pPr>
                      <a:r>
                        <a:rPr kumimoji="0" lang="en-US" sz="1400" b="1" u="none" strike="noStrike" cap="none" normalizeH="0" baseline="0" dirty="0" smtClean="0">
                          <a:ln>
                            <a:noFill/>
                          </a:ln>
                          <a:effectLst/>
                        </a:rPr>
                        <a:t>Industry Name</a:t>
                      </a:r>
                      <a:endParaRPr kumimoji="0" lang="en-US" sz="1400" b="1" i="0" u="none" strike="noStrike" cap="none" normalizeH="0" baseline="0" dirty="0" smtClean="0">
                        <a:ln>
                          <a:noFill/>
                        </a:ln>
                        <a:solidFill>
                          <a:schemeClr val="bg1"/>
                        </a:solidFill>
                        <a:effectLst/>
                        <a:latin typeface="Myriad Web Pro" pitchFamily="34" charset="0"/>
                        <a:ea typeface="ＭＳ Ｐゴシック" pitchFamily="-112" charset="-128"/>
                      </a:endParaRPr>
                    </a:p>
                  </a:txBody>
                  <a:tcPr marT="45659" marB="45659" horzOverflow="overflow"/>
                </a:tc>
                <a:tc>
                  <a:txBody>
                    <a:bodyPr/>
                    <a:lstStyle/>
                    <a:p>
                      <a:pPr marL="0" marR="0" lvl="0" indent="0" algn="l" defTabSz="914400" rtl="0" eaLnBrk="0" fontAlgn="base" latinLnBrk="0" hangingPunct="0">
                        <a:lnSpc>
                          <a:spcPct val="100000"/>
                        </a:lnSpc>
                        <a:spcBef>
                          <a:spcPct val="20000"/>
                        </a:spcBef>
                        <a:spcAft>
                          <a:spcPct val="0"/>
                        </a:spcAft>
                        <a:buClr>
                          <a:srgbClr val="E46C0A"/>
                        </a:buClr>
                        <a:buSzPct val="65000"/>
                        <a:buFont typeface="Wingdings 2" pitchFamily="18" charset="2"/>
                        <a:buNone/>
                        <a:tabLst/>
                      </a:pPr>
                      <a:r>
                        <a:rPr kumimoji="0" lang="en-US" sz="1400" u="none" strike="noStrike" cap="none" normalizeH="0" baseline="0" dirty="0" smtClean="0">
                          <a:ln>
                            <a:noFill/>
                          </a:ln>
                          <a:effectLst/>
                        </a:rPr>
                        <a:t>[What industry are you in? (</a:t>
                      </a:r>
                      <a:r>
                        <a:rPr kumimoji="0" lang="en-US" sz="1400" u="none" strike="noStrike" cap="none" normalizeH="0" baseline="0" dirty="0" smtClean="0">
                          <a:ln>
                            <a:noFill/>
                          </a:ln>
                          <a:effectLst/>
                          <a:hlinkClick r:id="rId3"/>
                        </a:rPr>
                        <a:t>http://www.bizstats.com</a:t>
                      </a:r>
                      <a:r>
                        <a:rPr kumimoji="0" lang="en-US" sz="1400" u="none" strike="noStrike" cap="none" normalizeH="0" baseline="0" dirty="0" smtClean="0">
                          <a:ln>
                            <a:noFill/>
                          </a:ln>
                          <a:effectLst/>
                        </a:rPr>
                        <a:t>)]</a:t>
                      </a:r>
                      <a:endParaRPr kumimoji="0" lang="en-US" sz="1400" b="1" i="0" u="none" strike="noStrike" cap="none" normalizeH="0" baseline="0" dirty="0" smtClean="0">
                        <a:ln>
                          <a:noFill/>
                        </a:ln>
                        <a:solidFill>
                          <a:schemeClr val="bg1"/>
                        </a:solidFill>
                        <a:effectLst/>
                        <a:latin typeface="Myriad Web Pro" pitchFamily="34" charset="0"/>
                        <a:ea typeface="ＭＳ Ｐゴシック" pitchFamily="-112" charset="-128"/>
                      </a:endParaRPr>
                    </a:p>
                  </a:txBody>
                  <a:tcPr marT="45659" marB="45659" horzOverflow="overflow"/>
                </a:tc>
              </a:tr>
              <a:tr h="518037">
                <a:tc>
                  <a:txBody>
                    <a:bodyPr/>
                    <a:lstStyle/>
                    <a:p>
                      <a:pPr marL="0" marR="0" lvl="0" indent="0" algn="l" defTabSz="914400" rtl="0" eaLnBrk="0" fontAlgn="base" latinLnBrk="0" hangingPunct="0">
                        <a:lnSpc>
                          <a:spcPct val="100000"/>
                        </a:lnSpc>
                        <a:spcBef>
                          <a:spcPct val="20000"/>
                        </a:spcBef>
                        <a:spcAft>
                          <a:spcPct val="0"/>
                        </a:spcAft>
                        <a:buClr>
                          <a:srgbClr val="E46C0A"/>
                        </a:buClr>
                        <a:buSzPct val="65000"/>
                        <a:buFont typeface="Wingdings 2" pitchFamily="18" charset="2"/>
                        <a:buNone/>
                        <a:tabLst/>
                      </a:pPr>
                      <a:r>
                        <a:rPr kumimoji="0" lang="en-US" sz="1400" b="1" u="none" strike="noStrike" cap="none" normalizeH="0" baseline="0" dirty="0" smtClean="0">
                          <a:ln>
                            <a:noFill/>
                          </a:ln>
                          <a:effectLst/>
                        </a:rPr>
                        <a:t>Industry Size</a:t>
                      </a:r>
                      <a:endParaRPr kumimoji="0" lang="en-US" sz="1400" b="1" i="0" u="none" strike="noStrike" cap="none" normalizeH="0" baseline="0" dirty="0" smtClean="0">
                        <a:ln>
                          <a:noFill/>
                        </a:ln>
                        <a:solidFill>
                          <a:schemeClr val="bg1"/>
                        </a:solidFill>
                        <a:effectLst/>
                        <a:latin typeface="Myriad Web Pro" pitchFamily="34" charset="0"/>
                        <a:ea typeface="ＭＳ Ｐゴシック" pitchFamily="-112" charset="-128"/>
                      </a:endParaRPr>
                    </a:p>
                  </a:txBody>
                  <a:tcPr marT="45659" marB="45659" horzOverflow="overflow"/>
                </a:tc>
                <a:tc>
                  <a:txBody>
                    <a:bodyPr/>
                    <a:lstStyle/>
                    <a:p>
                      <a:pPr marL="0" marR="0" lvl="0" indent="0" algn="l" defTabSz="914400" rtl="0" eaLnBrk="0" fontAlgn="base" latinLnBrk="0" hangingPunct="0">
                        <a:lnSpc>
                          <a:spcPct val="100000"/>
                        </a:lnSpc>
                        <a:spcBef>
                          <a:spcPct val="20000"/>
                        </a:spcBef>
                        <a:spcAft>
                          <a:spcPct val="0"/>
                        </a:spcAft>
                        <a:buClr>
                          <a:srgbClr val="E46C0A"/>
                        </a:buClr>
                        <a:buSzPct val="65000"/>
                        <a:buFont typeface="Wingdings 2" pitchFamily="18" charset="2"/>
                        <a:buNone/>
                        <a:tabLst/>
                      </a:pPr>
                      <a:r>
                        <a:rPr kumimoji="0" lang="en-US" sz="1400" u="none" strike="noStrike" cap="none" normalizeH="0" baseline="0" dirty="0" smtClean="0">
                          <a:ln>
                            <a:noFill/>
                          </a:ln>
                          <a:effectLst/>
                        </a:rPr>
                        <a:t>[How much is being spent in your industry? (</a:t>
                      </a:r>
                      <a:r>
                        <a:rPr kumimoji="0" lang="en-US" sz="1400" u="none" strike="noStrike" cap="none" normalizeH="0" baseline="0" dirty="0" smtClean="0">
                          <a:ln>
                            <a:noFill/>
                          </a:ln>
                          <a:effectLst/>
                          <a:hlinkClick r:id="rId4"/>
                        </a:rPr>
                        <a:t>http://www.bizstats.com/industry-markets.asp</a:t>
                      </a:r>
                      <a:r>
                        <a:rPr kumimoji="0" lang="en-US" sz="1400" u="none" strike="noStrike" cap="none" normalizeH="0" baseline="0" dirty="0" smtClean="0">
                          <a:ln>
                            <a:noFill/>
                          </a:ln>
                          <a:effectLst/>
                        </a:rPr>
                        <a:t>)]</a:t>
                      </a:r>
                      <a:endParaRPr kumimoji="0" lang="en-US" sz="1400" b="0" i="0" u="none" strike="noStrike" cap="none" normalizeH="0" baseline="0" dirty="0" smtClean="0">
                        <a:ln>
                          <a:noFill/>
                        </a:ln>
                        <a:solidFill>
                          <a:schemeClr val="bg1"/>
                        </a:solidFill>
                        <a:effectLst/>
                        <a:latin typeface="Myriad Web Pro" pitchFamily="34" charset="0"/>
                        <a:ea typeface="ＭＳ Ｐゴシック" pitchFamily="-112" charset="-128"/>
                      </a:endParaRPr>
                    </a:p>
                  </a:txBody>
                  <a:tcPr marT="45659" marB="45659" horzOverflow="overflow"/>
                </a:tc>
              </a:tr>
            </a:tbl>
          </a:graphicData>
        </a:graphic>
      </p:graphicFrame>
      <p:sp>
        <p:nvSpPr>
          <p:cNvPr id="15374" name="Line 26"/>
          <p:cNvSpPr>
            <a:spLocks noChangeShapeType="1"/>
          </p:cNvSpPr>
          <p:nvPr/>
        </p:nvSpPr>
        <p:spPr bwMode="auto">
          <a:xfrm flipV="1">
            <a:off x="2124075" y="6781800"/>
            <a:ext cx="4724400" cy="25400"/>
          </a:xfrm>
          <a:prstGeom prst="line">
            <a:avLst/>
          </a:prstGeom>
          <a:noFill/>
          <a:ln w="28575" cap="sq">
            <a:solidFill>
              <a:schemeClr val="tx1"/>
            </a:solidFill>
            <a:round/>
            <a:headEnd/>
            <a:tailEnd/>
          </a:ln>
        </p:spPr>
        <p:txBody>
          <a:bodyPr/>
          <a:lstStyle/>
          <a:p>
            <a:endParaRPr lang="en-US"/>
          </a:p>
        </p:txBody>
      </p:sp>
      <p:graphicFrame>
        <p:nvGraphicFramePr>
          <p:cNvPr id="2" name="Table 1"/>
          <p:cNvGraphicFramePr>
            <a:graphicFrameLocks noGrp="1"/>
          </p:cNvGraphicFramePr>
          <p:nvPr/>
        </p:nvGraphicFramePr>
        <p:xfrm>
          <a:off x="1219200" y="2514600"/>
          <a:ext cx="6934200" cy="3487738"/>
        </p:xfrm>
        <a:graphic>
          <a:graphicData uri="http://schemas.openxmlformats.org/drawingml/2006/table">
            <a:tbl>
              <a:tblPr firstRow="1" bandRow="1">
                <a:tableStyleId>{F5AB1C69-6EDB-4FF4-983F-18BD219EF322}</a:tableStyleId>
              </a:tblPr>
              <a:tblGrid>
                <a:gridCol w="2209800"/>
                <a:gridCol w="4724400"/>
              </a:tblGrid>
              <a:tr h="1200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Total Population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________________</a:t>
                      </a:r>
                      <a:endParaRPr lang="en-US" sz="1400" b="1" dirty="0" smtClean="0">
                        <a:solidFill>
                          <a:schemeClr val="bg1"/>
                        </a:solidFill>
                        <a:latin typeface="Myriad Web Pro" pitchFamily="34" charset="0"/>
                        <a:ea typeface="ＭＳ Ｐゴシック" pitchFamily="-112" charset="-128"/>
                      </a:endParaRPr>
                    </a:p>
                  </a:txBody>
                  <a:tcPr marL="91433" marR="91433" marT="45702" marB="45702"/>
                </a:tc>
                <a:tc>
                  <a:txBody>
                    <a:bodyPr/>
                    <a:lstStyle/>
                    <a:p>
                      <a:pPr eaLnBrk="0" hangingPunct="0">
                        <a:spcBef>
                          <a:spcPct val="20000"/>
                        </a:spcBef>
                        <a:buClr>
                          <a:srgbClr val="E46C0A"/>
                        </a:buClr>
                        <a:buSzPct val="65000"/>
                        <a:buFont typeface="Wingdings 2" pitchFamily="18" charset="2"/>
                        <a:buNone/>
                      </a:pPr>
                      <a:r>
                        <a:rPr lang="en-US" sz="1400" dirty="0" smtClean="0"/>
                        <a:t>[Identify</a:t>
                      </a:r>
                      <a:r>
                        <a:rPr lang="en-US" sz="1400" baseline="0" dirty="0" smtClean="0"/>
                        <a:t> the geographic location</a:t>
                      </a:r>
                      <a:r>
                        <a:rPr lang="en-US" sz="1400" dirty="0" smtClean="0"/>
                        <a:t> where most of your customers will come from.</a:t>
                      </a:r>
                      <a:r>
                        <a:rPr lang="en-US" sz="1400" baseline="0" dirty="0" smtClean="0"/>
                        <a:t> </a:t>
                      </a:r>
                      <a:r>
                        <a:rPr lang="en-US" sz="1400" dirty="0" smtClean="0"/>
                        <a:t>This may be by zip code (15222), by city (Brownsville),</a:t>
                      </a:r>
                      <a:r>
                        <a:rPr lang="en-US" sz="1400" baseline="0" dirty="0" smtClean="0"/>
                        <a:t>  by region (Allegheny County). </a:t>
                      </a:r>
                      <a:r>
                        <a:rPr lang="en-US" sz="1400" baseline="0" dirty="0" smtClean="0">
                          <a:hlinkClick r:id="rId5"/>
                        </a:rPr>
                        <a:t>http://quickfacts.census.gov/qfd/index.html</a:t>
                      </a:r>
                      <a:endParaRPr lang="en-US" sz="1400" baseline="0" dirty="0" smtClean="0"/>
                    </a:p>
                    <a:p>
                      <a:pPr eaLnBrk="0" hangingPunct="0">
                        <a:spcBef>
                          <a:spcPct val="20000"/>
                        </a:spcBef>
                        <a:buClr>
                          <a:srgbClr val="E46C0A"/>
                        </a:buClr>
                        <a:buSzPct val="65000"/>
                        <a:buFont typeface="Wingdings 2" pitchFamily="18" charset="2"/>
                        <a:buNone/>
                      </a:pPr>
                      <a:endParaRPr lang="en-US" sz="1400" dirty="0">
                        <a:solidFill>
                          <a:schemeClr val="bg1"/>
                        </a:solidFill>
                      </a:endParaRPr>
                    </a:p>
                  </a:txBody>
                  <a:tcPr marL="91433" marR="91433" marT="45702" marB="45702"/>
                </a:tc>
              </a:tr>
              <a:tr h="12951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Target Market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______________</a:t>
                      </a:r>
                    </a:p>
                    <a:p>
                      <a:endParaRPr lang="en-US" sz="1400" dirty="0"/>
                    </a:p>
                  </a:txBody>
                  <a:tcPr marL="91433" marR="91433" marT="45702" marB="45702"/>
                </a:tc>
                <a:tc>
                  <a:txBody>
                    <a:bodyPr/>
                    <a:lstStyle/>
                    <a:p>
                      <a:pPr eaLnBrk="0" hangingPunct="0">
                        <a:spcBef>
                          <a:spcPct val="20000"/>
                        </a:spcBef>
                        <a:buClr>
                          <a:srgbClr val="E46C0A"/>
                        </a:buClr>
                        <a:buSzPct val="65000"/>
                        <a:buFont typeface="Wingdings 2" pitchFamily="18" charset="2"/>
                        <a:buNone/>
                      </a:pPr>
                      <a:r>
                        <a:rPr lang="en-US" sz="1400" dirty="0" smtClean="0"/>
                        <a:t>[Of the total population what percentage</a:t>
                      </a:r>
                      <a:r>
                        <a:rPr lang="en-US" sz="1400" baseline="0" dirty="0" smtClean="0"/>
                        <a:t> fall into the </a:t>
                      </a:r>
                      <a:r>
                        <a:rPr lang="en-US" sz="1400" dirty="0" smtClean="0"/>
                        <a:t>gender, age</a:t>
                      </a:r>
                      <a:r>
                        <a:rPr lang="en-US" sz="1400" baseline="0" dirty="0" smtClean="0"/>
                        <a:t> and average income</a:t>
                      </a:r>
                      <a:r>
                        <a:rPr lang="en-US" sz="1400" dirty="0" smtClean="0"/>
                        <a:t> are you targeting (if applicable)? </a:t>
                      </a:r>
                      <a:r>
                        <a:rPr lang="en-US" sz="1400" dirty="0" smtClean="0">
                          <a:hlinkClick r:id="rId5"/>
                        </a:rPr>
                        <a:t>http://quickfacts.census.gov/qfd/index.html</a:t>
                      </a:r>
                      <a:endParaRPr lang="en-US" sz="1400" dirty="0" smtClean="0"/>
                    </a:p>
                    <a:p>
                      <a:pPr eaLnBrk="0" hangingPunct="0">
                        <a:spcBef>
                          <a:spcPct val="20000"/>
                        </a:spcBef>
                        <a:buClr>
                          <a:srgbClr val="E46C0A"/>
                        </a:buClr>
                        <a:buSzPct val="65000"/>
                        <a:buFont typeface="Wingdings 2" pitchFamily="18" charset="2"/>
                        <a:buNone/>
                      </a:pPr>
                      <a:endParaRPr lang="en-US" sz="1400" b="1" dirty="0" smtClean="0">
                        <a:solidFill>
                          <a:schemeClr val="bg1"/>
                        </a:solidFill>
                        <a:latin typeface="Myriad Web Pro" pitchFamily="34" charset="0"/>
                        <a:ea typeface="ＭＳ Ｐゴシック" pitchFamily="-112" charset="-128"/>
                      </a:endParaRPr>
                    </a:p>
                  </a:txBody>
                  <a:tcPr marL="91433" marR="91433" marT="45702" marB="45702"/>
                </a:tc>
              </a:tr>
              <a:tr h="9917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Potential Market Size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______________</a:t>
                      </a:r>
                      <a:endParaRPr lang="en-US" sz="1400" b="1" dirty="0" smtClean="0">
                        <a:solidFill>
                          <a:schemeClr val="bg1"/>
                        </a:solidFill>
                        <a:latin typeface="Myriad Web Pro" pitchFamily="34" charset="0"/>
                        <a:ea typeface="ＭＳ Ｐゴシック" pitchFamily="-112" charset="-128"/>
                      </a:endParaRPr>
                    </a:p>
                  </a:txBody>
                  <a:tcPr marL="91433" marR="91433" marT="45702" marB="4570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[Survey your target market. What percentage of them would be willing to try your product/service? Why?]</a:t>
                      </a:r>
                      <a:endParaRPr lang="en-US" sz="1400" b="1" dirty="0" smtClean="0">
                        <a:solidFill>
                          <a:schemeClr val="bg1"/>
                        </a:solidFill>
                        <a:latin typeface="Myriad Web Pro" pitchFamily="34" charset="0"/>
                        <a:ea typeface="ＭＳ Ｐゴシック" pitchFamily="-112" charset="-128"/>
                      </a:endParaRPr>
                    </a:p>
                  </a:txBody>
                  <a:tcPr marL="91433" marR="91433" marT="45702" marB="45702"/>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400"/>
            <a:ext cx="8229600" cy="868363"/>
          </a:xfrm>
        </p:spPr>
        <p:txBody>
          <a:bodyPr/>
          <a:lstStyle/>
          <a:p>
            <a:pPr>
              <a:defRPr/>
            </a:pPr>
            <a:r>
              <a:rPr/>
              <a:t>Consumer Profile</a:t>
            </a:r>
          </a:p>
        </p:txBody>
      </p:sp>
      <p:graphicFrame>
        <p:nvGraphicFramePr>
          <p:cNvPr id="7" name="Diagram 6"/>
          <p:cNvGraphicFramePr/>
          <p:nvPr/>
        </p:nvGraphicFramePr>
        <p:xfrm>
          <a:off x="1066800" y="990600"/>
          <a:ext cx="74676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8" name="TextBox 7"/>
          <p:cNvSpPr txBox="1">
            <a:spLocks noChangeArrowheads="1"/>
          </p:cNvSpPr>
          <p:nvPr/>
        </p:nvSpPr>
        <p:spPr bwMode="auto">
          <a:xfrm>
            <a:off x="609600" y="2387600"/>
            <a:ext cx="2895600" cy="646113"/>
          </a:xfrm>
          <a:prstGeom prst="rect">
            <a:avLst/>
          </a:prstGeom>
          <a:noFill/>
          <a:ln w="9525">
            <a:noFill/>
            <a:miter lim="800000"/>
            <a:headEnd/>
            <a:tailEnd/>
          </a:ln>
        </p:spPr>
        <p:txBody>
          <a:bodyPr>
            <a:spAutoFit/>
          </a:bodyPr>
          <a:lstStyle/>
          <a:p>
            <a:r>
              <a:rPr lang="en-US">
                <a:solidFill>
                  <a:schemeClr val="bg1"/>
                </a:solidFill>
              </a:rPr>
              <a:t>Insert a picture of your target customer.       </a:t>
            </a:r>
            <a:r>
              <a:rPr lang="en-US">
                <a:solidFill>
                  <a:schemeClr val="bg1"/>
                </a:solidFill>
                <a:latin typeface="Times New Roman" pitchFamily="18" charset="0"/>
                <a:cs typeface="Times New Roman" pitchFamily="18" charset="0"/>
              </a:rPr>
              <a:t>↓</a:t>
            </a:r>
            <a:endParaRPr lang="en-US"/>
          </a:p>
        </p:txBody>
      </p:sp>
      <p:pic>
        <p:nvPicPr>
          <p:cNvPr id="16389" name="Picture 8"/>
          <p:cNvPicPr>
            <a:picLocks noChangeAspect="1"/>
          </p:cNvPicPr>
          <p:nvPr/>
        </p:nvPicPr>
        <p:blipFill>
          <a:blip r:embed="rId7" cstate="print"/>
          <a:srcRect/>
          <a:stretch>
            <a:fillRect/>
          </a:stretch>
        </p:blipFill>
        <p:spPr bwMode="auto">
          <a:xfrm>
            <a:off x="198438" y="6019800"/>
            <a:ext cx="2487612" cy="70643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152400"/>
            <a:ext cx="8229600" cy="792163"/>
          </a:xfrm>
        </p:spPr>
        <p:txBody>
          <a:bodyPr/>
          <a:lstStyle/>
          <a:p>
            <a:pPr>
              <a:defRPr/>
            </a:pPr>
            <a:r>
              <a:rPr>
                <a:ln>
                  <a:noFill/>
                </a:ln>
                <a:ea typeface="ＭＳ Ｐゴシック" pitchFamily="34" charset="-128"/>
              </a:rPr>
              <a:t>Competitive Advantage</a:t>
            </a:r>
            <a:endParaRPr sz="1400" i="1">
              <a:ln>
                <a:noFill/>
              </a:ln>
              <a:solidFill>
                <a:srgbClr val="008000"/>
              </a:solidFill>
              <a:latin typeface="Myriad Web Pro" pitchFamily="34" charset="0"/>
              <a:ea typeface="ＭＳ Ｐゴシック" pitchFamily="34" charset="-128"/>
              <a:cs typeface="Arial" pitchFamily="34" charset="0"/>
            </a:endParaRPr>
          </a:p>
        </p:txBody>
      </p:sp>
      <p:sp>
        <p:nvSpPr>
          <p:cNvPr id="17411" name="Line 46"/>
          <p:cNvSpPr>
            <a:spLocks noChangeShapeType="1"/>
          </p:cNvSpPr>
          <p:nvPr/>
        </p:nvSpPr>
        <p:spPr bwMode="auto">
          <a:xfrm>
            <a:off x="1219200" y="1357313"/>
            <a:ext cx="0" cy="476250"/>
          </a:xfrm>
          <a:prstGeom prst="line">
            <a:avLst/>
          </a:prstGeom>
          <a:noFill/>
          <a:ln w="9525">
            <a:noFill/>
            <a:round/>
            <a:headEnd/>
            <a:tailEnd/>
          </a:ln>
        </p:spPr>
        <p:txBody>
          <a:bodyPr/>
          <a:lstStyle/>
          <a:p>
            <a:endParaRPr lang="en-US"/>
          </a:p>
        </p:txBody>
      </p:sp>
      <p:sp>
        <p:nvSpPr>
          <p:cNvPr id="17412" name="Line 47"/>
          <p:cNvSpPr>
            <a:spLocks noChangeShapeType="1"/>
          </p:cNvSpPr>
          <p:nvPr/>
        </p:nvSpPr>
        <p:spPr bwMode="auto">
          <a:xfrm>
            <a:off x="8534400" y="1447800"/>
            <a:ext cx="0" cy="476250"/>
          </a:xfrm>
          <a:prstGeom prst="line">
            <a:avLst/>
          </a:prstGeom>
          <a:noFill/>
          <a:ln w="9525">
            <a:noFill/>
            <a:round/>
            <a:headEnd/>
            <a:tailEnd/>
          </a:ln>
        </p:spPr>
        <p:txBody>
          <a:bodyPr/>
          <a:lstStyle/>
          <a:p>
            <a:endParaRPr lang="en-US"/>
          </a:p>
        </p:txBody>
      </p:sp>
      <p:sp>
        <p:nvSpPr>
          <p:cNvPr id="17413" name="Line 48"/>
          <p:cNvSpPr>
            <a:spLocks noChangeShapeType="1"/>
          </p:cNvSpPr>
          <p:nvPr/>
        </p:nvSpPr>
        <p:spPr bwMode="auto">
          <a:xfrm>
            <a:off x="1219200" y="1357313"/>
            <a:ext cx="1828800" cy="0"/>
          </a:xfrm>
          <a:prstGeom prst="line">
            <a:avLst/>
          </a:prstGeom>
          <a:noFill/>
          <a:ln w="9525">
            <a:noFill/>
            <a:round/>
            <a:headEnd/>
            <a:tailEnd/>
          </a:ln>
        </p:spPr>
        <p:txBody>
          <a:bodyPr/>
          <a:lstStyle/>
          <a:p>
            <a:endParaRPr lang="en-US"/>
          </a:p>
        </p:txBody>
      </p:sp>
      <p:sp>
        <p:nvSpPr>
          <p:cNvPr id="17414" name="Line 49"/>
          <p:cNvSpPr>
            <a:spLocks noChangeShapeType="1"/>
          </p:cNvSpPr>
          <p:nvPr/>
        </p:nvSpPr>
        <p:spPr bwMode="auto">
          <a:xfrm>
            <a:off x="1219200" y="4329113"/>
            <a:ext cx="1828800" cy="0"/>
          </a:xfrm>
          <a:prstGeom prst="line">
            <a:avLst/>
          </a:prstGeom>
          <a:noFill/>
          <a:ln w="9525">
            <a:noFill/>
            <a:round/>
            <a:headEnd/>
            <a:tailEnd/>
          </a:ln>
        </p:spPr>
        <p:txBody>
          <a:bodyPr/>
          <a:lstStyle/>
          <a:p>
            <a:endParaRPr lang="en-US"/>
          </a:p>
        </p:txBody>
      </p:sp>
      <p:sp>
        <p:nvSpPr>
          <p:cNvPr id="17415" name="Line 198"/>
          <p:cNvSpPr>
            <a:spLocks noChangeShapeType="1"/>
          </p:cNvSpPr>
          <p:nvPr/>
        </p:nvSpPr>
        <p:spPr bwMode="auto">
          <a:xfrm>
            <a:off x="4941888" y="1368425"/>
            <a:ext cx="1828800" cy="0"/>
          </a:xfrm>
          <a:prstGeom prst="line">
            <a:avLst/>
          </a:prstGeom>
          <a:noFill/>
          <a:ln w="9525">
            <a:noFill/>
            <a:round/>
            <a:headEnd/>
            <a:tailEnd/>
          </a:ln>
        </p:spPr>
        <p:txBody>
          <a:bodyPr/>
          <a:lstStyle/>
          <a:p>
            <a:endParaRPr lang="en-US"/>
          </a:p>
        </p:txBody>
      </p:sp>
      <p:sp>
        <p:nvSpPr>
          <p:cNvPr id="17416" name="Line 199"/>
          <p:cNvSpPr>
            <a:spLocks noChangeShapeType="1"/>
          </p:cNvSpPr>
          <p:nvPr/>
        </p:nvSpPr>
        <p:spPr bwMode="auto">
          <a:xfrm>
            <a:off x="1219200" y="1833563"/>
            <a:ext cx="0" cy="485775"/>
          </a:xfrm>
          <a:prstGeom prst="line">
            <a:avLst/>
          </a:prstGeom>
          <a:noFill/>
          <a:ln w="9525">
            <a:noFill/>
            <a:round/>
            <a:headEnd/>
            <a:tailEnd/>
          </a:ln>
        </p:spPr>
        <p:txBody>
          <a:bodyPr/>
          <a:lstStyle/>
          <a:p>
            <a:endParaRPr lang="en-US"/>
          </a:p>
        </p:txBody>
      </p:sp>
      <p:sp>
        <p:nvSpPr>
          <p:cNvPr id="17417" name="Line 200"/>
          <p:cNvSpPr>
            <a:spLocks noChangeShapeType="1"/>
          </p:cNvSpPr>
          <p:nvPr/>
        </p:nvSpPr>
        <p:spPr bwMode="auto">
          <a:xfrm>
            <a:off x="6770688" y="1458913"/>
            <a:ext cx="1828800" cy="0"/>
          </a:xfrm>
          <a:prstGeom prst="line">
            <a:avLst/>
          </a:prstGeom>
          <a:noFill/>
          <a:ln w="9525">
            <a:noFill/>
            <a:round/>
            <a:headEnd/>
            <a:tailEnd/>
          </a:ln>
        </p:spPr>
        <p:txBody>
          <a:bodyPr/>
          <a:lstStyle/>
          <a:p>
            <a:endParaRPr lang="en-US"/>
          </a:p>
        </p:txBody>
      </p:sp>
      <p:sp>
        <p:nvSpPr>
          <p:cNvPr id="17418" name="Line 202"/>
          <p:cNvSpPr>
            <a:spLocks noChangeShapeType="1"/>
          </p:cNvSpPr>
          <p:nvPr/>
        </p:nvSpPr>
        <p:spPr bwMode="auto">
          <a:xfrm>
            <a:off x="6553200" y="1281113"/>
            <a:ext cx="1828800" cy="0"/>
          </a:xfrm>
          <a:prstGeom prst="line">
            <a:avLst/>
          </a:prstGeom>
          <a:noFill/>
          <a:ln w="9525">
            <a:noFill/>
            <a:round/>
            <a:headEnd/>
            <a:tailEnd/>
          </a:ln>
        </p:spPr>
        <p:txBody>
          <a:bodyPr/>
          <a:lstStyle/>
          <a:p>
            <a:endParaRPr lang="en-US"/>
          </a:p>
        </p:txBody>
      </p:sp>
      <p:sp>
        <p:nvSpPr>
          <p:cNvPr id="17419" name="Line 205"/>
          <p:cNvSpPr>
            <a:spLocks noChangeShapeType="1"/>
          </p:cNvSpPr>
          <p:nvPr/>
        </p:nvSpPr>
        <p:spPr bwMode="auto">
          <a:xfrm>
            <a:off x="8534400" y="1924050"/>
            <a:ext cx="0" cy="485775"/>
          </a:xfrm>
          <a:prstGeom prst="line">
            <a:avLst/>
          </a:prstGeom>
          <a:noFill/>
          <a:ln w="9525">
            <a:noFill/>
            <a:round/>
            <a:headEnd/>
            <a:tailEnd/>
          </a:ln>
        </p:spPr>
        <p:txBody>
          <a:bodyPr/>
          <a:lstStyle/>
          <a:p>
            <a:endParaRPr lang="en-US"/>
          </a:p>
        </p:txBody>
      </p:sp>
      <p:sp>
        <p:nvSpPr>
          <p:cNvPr id="17420" name="Line 207"/>
          <p:cNvSpPr>
            <a:spLocks noChangeShapeType="1"/>
          </p:cNvSpPr>
          <p:nvPr/>
        </p:nvSpPr>
        <p:spPr bwMode="auto">
          <a:xfrm>
            <a:off x="1219200" y="2347913"/>
            <a:ext cx="0" cy="547687"/>
          </a:xfrm>
          <a:prstGeom prst="line">
            <a:avLst/>
          </a:prstGeom>
          <a:noFill/>
          <a:ln w="9525">
            <a:noFill/>
            <a:round/>
            <a:headEnd/>
            <a:tailEnd/>
          </a:ln>
        </p:spPr>
        <p:txBody>
          <a:bodyPr/>
          <a:lstStyle/>
          <a:p>
            <a:endParaRPr lang="en-US"/>
          </a:p>
        </p:txBody>
      </p:sp>
      <p:sp>
        <p:nvSpPr>
          <p:cNvPr id="17421" name="Line 213"/>
          <p:cNvSpPr>
            <a:spLocks noChangeShapeType="1"/>
          </p:cNvSpPr>
          <p:nvPr/>
        </p:nvSpPr>
        <p:spPr bwMode="auto">
          <a:xfrm>
            <a:off x="8534400" y="2409825"/>
            <a:ext cx="0" cy="547688"/>
          </a:xfrm>
          <a:prstGeom prst="line">
            <a:avLst/>
          </a:prstGeom>
          <a:noFill/>
          <a:ln w="9525">
            <a:noFill/>
            <a:round/>
            <a:headEnd/>
            <a:tailEnd/>
          </a:ln>
        </p:spPr>
        <p:txBody>
          <a:bodyPr/>
          <a:lstStyle/>
          <a:p>
            <a:endParaRPr lang="en-US"/>
          </a:p>
        </p:txBody>
      </p:sp>
      <p:sp>
        <p:nvSpPr>
          <p:cNvPr id="17422" name="Line 215"/>
          <p:cNvSpPr>
            <a:spLocks noChangeShapeType="1"/>
          </p:cNvSpPr>
          <p:nvPr/>
        </p:nvSpPr>
        <p:spPr bwMode="auto">
          <a:xfrm>
            <a:off x="1219200" y="2881313"/>
            <a:ext cx="0" cy="485775"/>
          </a:xfrm>
          <a:prstGeom prst="line">
            <a:avLst/>
          </a:prstGeom>
          <a:noFill/>
          <a:ln w="9525">
            <a:noFill/>
            <a:round/>
            <a:headEnd/>
            <a:tailEnd/>
          </a:ln>
        </p:spPr>
        <p:txBody>
          <a:bodyPr/>
          <a:lstStyle/>
          <a:p>
            <a:endParaRPr lang="en-US"/>
          </a:p>
        </p:txBody>
      </p:sp>
      <p:sp>
        <p:nvSpPr>
          <p:cNvPr id="17423" name="Line 221"/>
          <p:cNvSpPr>
            <a:spLocks noChangeShapeType="1"/>
          </p:cNvSpPr>
          <p:nvPr/>
        </p:nvSpPr>
        <p:spPr bwMode="auto">
          <a:xfrm>
            <a:off x="8534400" y="2957513"/>
            <a:ext cx="0" cy="485775"/>
          </a:xfrm>
          <a:prstGeom prst="line">
            <a:avLst/>
          </a:prstGeom>
          <a:noFill/>
          <a:ln w="9525">
            <a:noFill/>
            <a:round/>
            <a:headEnd/>
            <a:tailEnd/>
          </a:ln>
        </p:spPr>
        <p:txBody>
          <a:bodyPr/>
          <a:lstStyle/>
          <a:p>
            <a:endParaRPr lang="en-US"/>
          </a:p>
        </p:txBody>
      </p:sp>
      <p:sp>
        <p:nvSpPr>
          <p:cNvPr id="17424" name="Line 223"/>
          <p:cNvSpPr>
            <a:spLocks noChangeShapeType="1"/>
          </p:cNvSpPr>
          <p:nvPr/>
        </p:nvSpPr>
        <p:spPr bwMode="auto">
          <a:xfrm>
            <a:off x="1219200" y="3352800"/>
            <a:ext cx="0" cy="485775"/>
          </a:xfrm>
          <a:prstGeom prst="line">
            <a:avLst/>
          </a:prstGeom>
          <a:noFill/>
          <a:ln w="9525">
            <a:noFill/>
            <a:round/>
            <a:headEnd/>
            <a:tailEnd/>
          </a:ln>
        </p:spPr>
        <p:txBody>
          <a:bodyPr/>
          <a:lstStyle/>
          <a:p>
            <a:endParaRPr lang="en-US"/>
          </a:p>
        </p:txBody>
      </p:sp>
      <p:sp>
        <p:nvSpPr>
          <p:cNvPr id="17425" name="Line 229"/>
          <p:cNvSpPr>
            <a:spLocks noChangeShapeType="1"/>
          </p:cNvSpPr>
          <p:nvPr/>
        </p:nvSpPr>
        <p:spPr bwMode="auto">
          <a:xfrm>
            <a:off x="8534400" y="3443288"/>
            <a:ext cx="0" cy="485775"/>
          </a:xfrm>
          <a:prstGeom prst="line">
            <a:avLst/>
          </a:prstGeom>
          <a:noFill/>
          <a:ln w="9525">
            <a:noFill/>
            <a:round/>
            <a:headEnd/>
            <a:tailEnd/>
          </a:ln>
        </p:spPr>
        <p:txBody>
          <a:bodyPr/>
          <a:lstStyle/>
          <a:p>
            <a:endParaRPr lang="en-US"/>
          </a:p>
        </p:txBody>
      </p:sp>
      <p:sp>
        <p:nvSpPr>
          <p:cNvPr id="17426" name="Line 231"/>
          <p:cNvSpPr>
            <a:spLocks noChangeShapeType="1"/>
          </p:cNvSpPr>
          <p:nvPr/>
        </p:nvSpPr>
        <p:spPr bwMode="auto">
          <a:xfrm>
            <a:off x="1219200" y="3838575"/>
            <a:ext cx="0" cy="485775"/>
          </a:xfrm>
          <a:prstGeom prst="line">
            <a:avLst/>
          </a:prstGeom>
          <a:noFill/>
          <a:ln w="9525">
            <a:noFill/>
            <a:round/>
            <a:headEnd/>
            <a:tailEnd/>
          </a:ln>
        </p:spPr>
        <p:txBody>
          <a:bodyPr/>
          <a:lstStyle/>
          <a:p>
            <a:endParaRPr lang="en-US"/>
          </a:p>
        </p:txBody>
      </p:sp>
      <p:sp>
        <p:nvSpPr>
          <p:cNvPr id="17427" name="Line 237"/>
          <p:cNvSpPr>
            <a:spLocks noChangeShapeType="1"/>
          </p:cNvSpPr>
          <p:nvPr/>
        </p:nvSpPr>
        <p:spPr bwMode="auto">
          <a:xfrm>
            <a:off x="8534400" y="3929063"/>
            <a:ext cx="0" cy="485775"/>
          </a:xfrm>
          <a:prstGeom prst="line">
            <a:avLst/>
          </a:prstGeom>
          <a:noFill/>
          <a:ln w="9525">
            <a:noFill/>
            <a:round/>
            <a:headEnd/>
            <a:tailEnd/>
          </a:ln>
        </p:spPr>
        <p:txBody>
          <a:bodyPr/>
          <a:lstStyle/>
          <a:p>
            <a:endParaRPr lang="en-US"/>
          </a:p>
        </p:txBody>
      </p:sp>
      <p:sp>
        <p:nvSpPr>
          <p:cNvPr id="17428" name="Line 239"/>
          <p:cNvSpPr>
            <a:spLocks noChangeShapeType="1"/>
          </p:cNvSpPr>
          <p:nvPr/>
        </p:nvSpPr>
        <p:spPr bwMode="auto">
          <a:xfrm>
            <a:off x="3048000" y="5010150"/>
            <a:ext cx="1828800" cy="0"/>
          </a:xfrm>
          <a:prstGeom prst="line">
            <a:avLst/>
          </a:prstGeom>
          <a:noFill/>
          <a:ln w="9525">
            <a:noFill/>
            <a:round/>
            <a:headEnd/>
            <a:tailEnd/>
          </a:ln>
        </p:spPr>
        <p:txBody>
          <a:bodyPr/>
          <a:lstStyle/>
          <a:p>
            <a:endParaRPr lang="en-US"/>
          </a:p>
        </p:txBody>
      </p:sp>
      <p:sp>
        <p:nvSpPr>
          <p:cNvPr id="17654" name="Oval 246"/>
          <p:cNvSpPr>
            <a:spLocks noChangeArrowheads="1"/>
          </p:cNvSpPr>
          <p:nvPr/>
        </p:nvSpPr>
        <p:spPr bwMode="auto">
          <a:xfrm>
            <a:off x="2824843" y="1041627"/>
            <a:ext cx="1534886" cy="1284514"/>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chemeClr val="bg1"/>
                </a:solidFill>
                <a:latin typeface="Myriad Web Pro" pitchFamily="34" charset="0"/>
              </a:rPr>
              <a:t>[Your </a:t>
            </a:r>
          </a:p>
          <a:p>
            <a:pPr algn="ctr">
              <a:defRPr/>
            </a:pPr>
            <a:r>
              <a:rPr lang="en-US" b="1" dirty="0">
                <a:solidFill>
                  <a:schemeClr val="bg1"/>
                </a:solidFill>
                <a:latin typeface="Myriad Web Pro" pitchFamily="34" charset="0"/>
              </a:rPr>
              <a:t>Business]</a:t>
            </a:r>
          </a:p>
        </p:txBody>
      </p:sp>
      <p:sp>
        <p:nvSpPr>
          <p:cNvPr id="17655" name="Oval 247"/>
          <p:cNvSpPr>
            <a:spLocks noChangeArrowheads="1"/>
          </p:cNvSpPr>
          <p:nvPr/>
        </p:nvSpPr>
        <p:spPr bwMode="auto">
          <a:xfrm>
            <a:off x="4680856" y="1052513"/>
            <a:ext cx="1620157" cy="1284514"/>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en-US" b="1" dirty="0">
                <a:solidFill>
                  <a:schemeClr val="bg1"/>
                </a:solidFill>
                <a:latin typeface="Myriad Web Pro" pitchFamily="34" charset="0"/>
              </a:rPr>
              <a:t>[Competitor </a:t>
            </a:r>
          </a:p>
          <a:p>
            <a:pPr algn="ctr">
              <a:defRPr/>
            </a:pPr>
            <a:r>
              <a:rPr lang="en-US" b="1" dirty="0">
                <a:solidFill>
                  <a:schemeClr val="bg1"/>
                </a:solidFill>
                <a:latin typeface="Myriad Web Pro" pitchFamily="34" charset="0"/>
              </a:rPr>
              <a:t>A]</a:t>
            </a:r>
          </a:p>
        </p:txBody>
      </p:sp>
      <p:sp>
        <p:nvSpPr>
          <p:cNvPr id="17656" name="Oval 248"/>
          <p:cNvSpPr>
            <a:spLocks noChangeArrowheads="1"/>
          </p:cNvSpPr>
          <p:nvPr/>
        </p:nvSpPr>
        <p:spPr bwMode="auto">
          <a:xfrm>
            <a:off x="6585857" y="1052513"/>
            <a:ext cx="1534886" cy="1284514"/>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defRPr/>
            </a:pPr>
            <a:r>
              <a:rPr lang="en-US" b="1" dirty="0">
                <a:solidFill>
                  <a:schemeClr val="bg1"/>
                </a:solidFill>
                <a:latin typeface="Myriad Web Pro" pitchFamily="34" charset="0"/>
              </a:rPr>
              <a:t>[Competitor </a:t>
            </a:r>
          </a:p>
          <a:p>
            <a:pPr algn="ctr">
              <a:defRPr/>
            </a:pPr>
            <a:r>
              <a:rPr lang="en-US" b="1" dirty="0">
                <a:solidFill>
                  <a:schemeClr val="bg1"/>
                </a:solidFill>
                <a:latin typeface="Myriad Web Pro" pitchFamily="34" charset="0"/>
              </a:rPr>
              <a:t>B]</a:t>
            </a:r>
          </a:p>
        </p:txBody>
      </p:sp>
      <p:sp>
        <p:nvSpPr>
          <p:cNvPr id="17658" name="AutoShape 250"/>
          <p:cNvSpPr>
            <a:spLocks noChangeArrowheads="1"/>
          </p:cNvSpPr>
          <p:nvPr/>
        </p:nvSpPr>
        <p:spPr bwMode="auto">
          <a:xfrm>
            <a:off x="381000" y="1281113"/>
            <a:ext cx="1905000" cy="9144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US" sz="2000" dirty="0">
                <a:solidFill>
                  <a:schemeClr val="bg1"/>
                </a:solidFill>
                <a:latin typeface="Myriad Web Pro" pitchFamily="34" charset="0"/>
              </a:rPr>
              <a:t>Factors</a:t>
            </a:r>
          </a:p>
        </p:txBody>
      </p:sp>
      <p:sp>
        <p:nvSpPr>
          <p:cNvPr id="17659" name="Text Box 251"/>
          <p:cNvSpPr txBox="1">
            <a:spLocks noChangeArrowheads="1"/>
          </p:cNvSpPr>
          <p:nvPr/>
        </p:nvSpPr>
        <p:spPr bwMode="auto">
          <a:xfrm>
            <a:off x="2819400" y="25765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8467" name="AutoShape 252"/>
          <p:cNvSpPr>
            <a:spLocks noChangeArrowheads="1"/>
          </p:cNvSpPr>
          <p:nvPr/>
        </p:nvSpPr>
        <p:spPr bwMode="auto">
          <a:xfrm>
            <a:off x="304800" y="3124200"/>
            <a:ext cx="2057400" cy="6858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US" dirty="0">
                <a:solidFill>
                  <a:schemeClr val="bg1"/>
                </a:solidFill>
                <a:latin typeface="Myriad Web Pro" pitchFamily="34" charset="0"/>
              </a:rPr>
              <a:t>Quality of </a:t>
            </a:r>
          </a:p>
          <a:p>
            <a:pPr algn="ctr">
              <a:defRPr/>
            </a:pPr>
            <a:r>
              <a:rPr lang="en-US" dirty="0">
                <a:solidFill>
                  <a:schemeClr val="bg1"/>
                </a:solidFill>
                <a:latin typeface="Myriad Web Pro" pitchFamily="34" charset="0"/>
              </a:rPr>
              <a:t>Product/Service</a:t>
            </a:r>
          </a:p>
        </p:txBody>
      </p:sp>
      <p:sp>
        <p:nvSpPr>
          <p:cNvPr id="18468" name="AutoShape 254"/>
          <p:cNvSpPr>
            <a:spLocks noChangeArrowheads="1"/>
          </p:cNvSpPr>
          <p:nvPr/>
        </p:nvSpPr>
        <p:spPr bwMode="auto">
          <a:xfrm>
            <a:off x="342900" y="2424113"/>
            <a:ext cx="2057400" cy="5334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US" dirty="0">
                <a:solidFill>
                  <a:schemeClr val="bg1"/>
                </a:solidFill>
                <a:latin typeface="Myriad Web Pro" pitchFamily="34" charset="0"/>
              </a:rPr>
              <a:t>Price</a:t>
            </a:r>
          </a:p>
        </p:txBody>
      </p:sp>
      <p:sp>
        <p:nvSpPr>
          <p:cNvPr id="18469" name="AutoShape 255"/>
          <p:cNvSpPr>
            <a:spLocks noChangeArrowheads="1"/>
          </p:cNvSpPr>
          <p:nvPr/>
        </p:nvSpPr>
        <p:spPr bwMode="auto">
          <a:xfrm>
            <a:off x="304800" y="3948113"/>
            <a:ext cx="2057400" cy="5334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US" dirty="0">
                <a:solidFill>
                  <a:schemeClr val="bg1"/>
                </a:solidFill>
                <a:latin typeface="Myriad Web Pro" pitchFamily="34" charset="0"/>
              </a:rPr>
              <a:t>Reliability</a:t>
            </a:r>
          </a:p>
        </p:txBody>
      </p:sp>
      <p:sp>
        <p:nvSpPr>
          <p:cNvPr id="18470" name="AutoShape 256"/>
          <p:cNvSpPr>
            <a:spLocks noChangeArrowheads="1"/>
          </p:cNvSpPr>
          <p:nvPr/>
        </p:nvSpPr>
        <p:spPr bwMode="auto">
          <a:xfrm>
            <a:off x="304800" y="4710113"/>
            <a:ext cx="2057400" cy="5334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US" dirty="0">
                <a:solidFill>
                  <a:schemeClr val="bg1"/>
                </a:solidFill>
                <a:latin typeface="Myriad Web Pro" pitchFamily="34" charset="0"/>
              </a:rPr>
              <a:t>Product(s)</a:t>
            </a:r>
          </a:p>
        </p:txBody>
      </p:sp>
      <p:sp>
        <p:nvSpPr>
          <p:cNvPr id="18471" name="AutoShape 257"/>
          <p:cNvSpPr>
            <a:spLocks noChangeArrowheads="1"/>
          </p:cNvSpPr>
          <p:nvPr/>
        </p:nvSpPr>
        <p:spPr bwMode="auto">
          <a:xfrm>
            <a:off x="304800" y="5395913"/>
            <a:ext cx="2133600" cy="5334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defRPr/>
            </a:pPr>
            <a:r>
              <a:rPr lang="en-US" dirty="0">
                <a:solidFill>
                  <a:schemeClr val="bg1"/>
                </a:solidFill>
                <a:latin typeface="Myriad Web Pro" pitchFamily="34" charset="0"/>
              </a:rPr>
              <a:t>Unique Factors/</a:t>
            </a:r>
          </a:p>
          <a:p>
            <a:pPr algn="ctr">
              <a:defRPr/>
            </a:pPr>
            <a:r>
              <a:rPr lang="en-US" dirty="0">
                <a:solidFill>
                  <a:schemeClr val="bg1"/>
                </a:solidFill>
                <a:latin typeface="Myriad Web Pro" pitchFamily="34" charset="0"/>
              </a:rPr>
              <a:t>Knowledge</a:t>
            </a:r>
          </a:p>
        </p:txBody>
      </p:sp>
      <p:sp>
        <p:nvSpPr>
          <p:cNvPr id="17457" name="Text Box 261"/>
          <p:cNvSpPr txBox="1">
            <a:spLocks noChangeArrowheads="1"/>
          </p:cNvSpPr>
          <p:nvPr/>
        </p:nvSpPr>
        <p:spPr bwMode="auto">
          <a:xfrm>
            <a:off x="2971800" y="5472113"/>
            <a:ext cx="1295400" cy="366712"/>
          </a:xfrm>
          <a:prstGeom prst="rect">
            <a:avLst/>
          </a:prstGeom>
          <a:noFill/>
          <a:ln w="9525">
            <a:noFill/>
            <a:miter lim="800000"/>
            <a:headEnd/>
            <a:tailEnd/>
          </a:ln>
        </p:spPr>
        <p:txBody>
          <a:bodyPr>
            <a:spAutoFit/>
          </a:bodyPr>
          <a:lstStyle/>
          <a:p>
            <a:pPr>
              <a:spcBef>
                <a:spcPct val="50000"/>
              </a:spcBef>
            </a:pPr>
            <a:endParaRPr lang="en-US"/>
          </a:p>
        </p:txBody>
      </p:sp>
      <p:sp>
        <p:nvSpPr>
          <p:cNvPr id="17681" name="Text Box 273"/>
          <p:cNvSpPr txBox="1">
            <a:spLocks noChangeArrowheads="1"/>
          </p:cNvSpPr>
          <p:nvPr/>
        </p:nvSpPr>
        <p:spPr bwMode="auto">
          <a:xfrm>
            <a:off x="4724400" y="25765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2" name="Text Box 274"/>
          <p:cNvSpPr txBox="1">
            <a:spLocks noChangeArrowheads="1"/>
          </p:cNvSpPr>
          <p:nvPr/>
        </p:nvSpPr>
        <p:spPr bwMode="auto">
          <a:xfrm>
            <a:off x="6629400" y="25765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3" name="Text Box 275"/>
          <p:cNvSpPr txBox="1">
            <a:spLocks noChangeArrowheads="1"/>
          </p:cNvSpPr>
          <p:nvPr/>
        </p:nvSpPr>
        <p:spPr bwMode="auto">
          <a:xfrm>
            <a:off x="2819400" y="33385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4" name="Text Box 276"/>
          <p:cNvSpPr txBox="1">
            <a:spLocks noChangeArrowheads="1"/>
          </p:cNvSpPr>
          <p:nvPr/>
        </p:nvSpPr>
        <p:spPr bwMode="auto">
          <a:xfrm>
            <a:off x="4724400" y="33385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5" name="Text Box 277"/>
          <p:cNvSpPr txBox="1">
            <a:spLocks noChangeArrowheads="1"/>
          </p:cNvSpPr>
          <p:nvPr/>
        </p:nvSpPr>
        <p:spPr bwMode="auto">
          <a:xfrm>
            <a:off x="6629400" y="33385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6" name="Text Box 278"/>
          <p:cNvSpPr txBox="1">
            <a:spLocks noChangeArrowheads="1"/>
          </p:cNvSpPr>
          <p:nvPr/>
        </p:nvSpPr>
        <p:spPr bwMode="auto">
          <a:xfrm>
            <a:off x="2819400" y="54721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7" name="Text Box 279"/>
          <p:cNvSpPr txBox="1">
            <a:spLocks noChangeArrowheads="1"/>
          </p:cNvSpPr>
          <p:nvPr/>
        </p:nvSpPr>
        <p:spPr bwMode="auto">
          <a:xfrm>
            <a:off x="4724400" y="54721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8" name="Text Box 280"/>
          <p:cNvSpPr txBox="1">
            <a:spLocks noChangeArrowheads="1"/>
          </p:cNvSpPr>
          <p:nvPr/>
        </p:nvSpPr>
        <p:spPr bwMode="auto">
          <a:xfrm>
            <a:off x="6629400" y="54721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89" name="Text Box 281"/>
          <p:cNvSpPr txBox="1">
            <a:spLocks noChangeArrowheads="1"/>
          </p:cNvSpPr>
          <p:nvPr/>
        </p:nvSpPr>
        <p:spPr bwMode="auto">
          <a:xfrm>
            <a:off x="2819400" y="40243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90" name="Text Box 282"/>
          <p:cNvSpPr txBox="1">
            <a:spLocks noChangeArrowheads="1"/>
          </p:cNvSpPr>
          <p:nvPr/>
        </p:nvSpPr>
        <p:spPr bwMode="auto">
          <a:xfrm>
            <a:off x="4724400" y="40243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91" name="Text Box 283"/>
          <p:cNvSpPr txBox="1">
            <a:spLocks noChangeArrowheads="1"/>
          </p:cNvSpPr>
          <p:nvPr/>
        </p:nvSpPr>
        <p:spPr bwMode="auto">
          <a:xfrm>
            <a:off x="6629400" y="40243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92" name="Text Box 284"/>
          <p:cNvSpPr txBox="1">
            <a:spLocks noChangeArrowheads="1"/>
          </p:cNvSpPr>
          <p:nvPr/>
        </p:nvSpPr>
        <p:spPr bwMode="auto">
          <a:xfrm>
            <a:off x="2819400" y="47863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93" name="Text Box 285"/>
          <p:cNvSpPr txBox="1">
            <a:spLocks noChangeArrowheads="1"/>
          </p:cNvSpPr>
          <p:nvPr/>
        </p:nvSpPr>
        <p:spPr bwMode="auto">
          <a:xfrm>
            <a:off x="4724400" y="47863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sp>
        <p:nvSpPr>
          <p:cNvPr id="17694" name="Text Box 286"/>
          <p:cNvSpPr txBox="1">
            <a:spLocks noChangeArrowheads="1"/>
          </p:cNvSpPr>
          <p:nvPr/>
        </p:nvSpPr>
        <p:spPr bwMode="auto">
          <a:xfrm>
            <a:off x="6629400" y="4786313"/>
            <a:ext cx="1600200" cy="3698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dirty="0">
                <a:solidFill>
                  <a:schemeClr val="accent1">
                    <a:lumMod val="50000"/>
                  </a:schemeClr>
                </a:solidFill>
                <a:latin typeface="Georgia" pitchFamily="18" charset="0"/>
              </a:rPr>
              <a:t>[?]</a:t>
            </a:r>
          </a:p>
        </p:txBody>
      </p:sp>
      <p:pic>
        <p:nvPicPr>
          <p:cNvPr id="17472" name="Picture 1"/>
          <p:cNvPicPr>
            <a:picLocks noChangeAspect="1"/>
          </p:cNvPicPr>
          <p:nvPr/>
        </p:nvPicPr>
        <p:blipFill>
          <a:blip r:embed="rId3" cstate="print"/>
          <a:srcRect/>
          <a:stretch>
            <a:fillRect/>
          </a:stretch>
        </p:blipFill>
        <p:spPr bwMode="auto">
          <a:xfrm>
            <a:off x="331788" y="6132513"/>
            <a:ext cx="2487612" cy="706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12507</TotalTime>
  <Words>6103</Words>
  <Application>Microsoft Office PowerPoint</Application>
  <PresentationFormat>On-screen Show (4:3)</PresentationFormat>
  <Paragraphs>683</Paragraphs>
  <Slides>22</Slides>
  <Notes>21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22</vt:i4>
      </vt:variant>
    </vt:vector>
  </HeadingPairs>
  <TitlesOfParts>
    <vt:vector size="25" baseType="lpstr">
      <vt:lpstr>Apex</vt:lpstr>
      <vt:lpstr>Microsoft Office Excel 97-2003 Worksheet</vt:lpstr>
      <vt:lpstr>Worksheet</vt:lpstr>
      <vt:lpstr>The 30-Second Pitch/Hook </vt:lpstr>
      <vt:lpstr>[Business Name] [Slogan &amp;Logo]</vt:lpstr>
      <vt:lpstr>General Description</vt:lpstr>
      <vt:lpstr>Mission Statement</vt:lpstr>
      <vt:lpstr>Qualifications </vt:lpstr>
      <vt:lpstr>[Product or Service]</vt:lpstr>
      <vt:lpstr>Slide 7</vt:lpstr>
      <vt:lpstr>Consumer Profile</vt:lpstr>
      <vt:lpstr>Competitive Advantage</vt:lpstr>
      <vt:lpstr>Promotional Mix</vt:lpstr>
      <vt:lpstr>Economics of One Unit </vt:lpstr>
      <vt:lpstr>Average Monthly Fixed Expenses</vt:lpstr>
      <vt:lpstr>Time-Management Plan Schedule for a Typical Week </vt:lpstr>
      <vt:lpstr>Monthly Sales Projections First Year </vt:lpstr>
      <vt:lpstr>Monthly Break-Even Units</vt:lpstr>
      <vt:lpstr>Projected Yearly Income Statement First Year</vt:lpstr>
      <vt:lpstr>Slide 17</vt:lpstr>
      <vt:lpstr>ROS &amp; ROI  (OPTIONAL)</vt:lpstr>
      <vt:lpstr>Financing Strategy</vt:lpstr>
      <vt:lpstr>Business Responsibility &amp; Philanthropy</vt:lpstr>
      <vt:lpstr>Business &amp; Personal Goals</vt:lpstr>
      <vt:lpstr>[Enter your slogan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 Schwartz</dc:creator>
  <cp:lastModifiedBy>dhenderson</cp:lastModifiedBy>
  <cp:revision>692</cp:revision>
  <cp:lastPrinted>2010-07-07T20:36:40Z</cp:lastPrinted>
  <dcterms:created xsi:type="dcterms:W3CDTF">2009-03-28T18:15:00Z</dcterms:created>
  <dcterms:modified xsi:type="dcterms:W3CDTF">2012-06-07T12:36:37Z</dcterms:modified>
</cp:coreProperties>
</file>